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87" r:id="rId7"/>
    <p:sldId id="262" r:id="rId8"/>
    <p:sldId id="288" r:id="rId9"/>
    <p:sldId id="300" r:id="rId10"/>
    <p:sldId id="301" r:id="rId11"/>
    <p:sldId id="302" r:id="rId12"/>
    <p:sldId id="309" r:id="rId13"/>
    <p:sldId id="263" r:id="rId14"/>
    <p:sldId id="264" r:id="rId15"/>
    <p:sldId id="265" r:id="rId16"/>
    <p:sldId id="266" r:id="rId17"/>
    <p:sldId id="289" r:id="rId18"/>
    <p:sldId id="310" r:id="rId19"/>
    <p:sldId id="290" r:id="rId20"/>
    <p:sldId id="292" r:id="rId21"/>
    <p:sldId id="268" r:id="rId22"/>
    <p:sldId id="293" r:id="rId23"/>
    <p:sldId id="269" r:id="rId24"/>
    <p:sldId id="270" r:id="rId25"/>
    <p:sldId id="294" r:id="rId26"/>
    <p:sldId id="295" r:id="rId27"/>
    <p:sldId id="271" r:id="rId28"/>
    <p:sldId id="306" r:id="rId29"/>
    <p:sldId id="298" r:id="rId30"/>
    <p:sldId id="272" r:id="rId31"/>
    <p:sldId id="273" r:id="rId32"/>
    <p:sldId id="308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536"/>
    <a:srgbClr val="46611F"/>
    <a:srgbClr val="A1BC7E"/>
    <a:srgbClr val="669801"/>
    <a:srgbClr val="B8DFE8"/>
    <a:srgbClr val="569221"/>
    <a:srgbClr val="7AC63B"/>
    <a:srgbClr val="AEDAE5"/>
    <a:srgbClr val="FFF485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6433" autoAdjust="0"/>
  </p:normalViewPr>
  <p:slideViewPr>
    <p:cSldViewPr>
      <p:cViewPr varScale="1">
        <p:scale>
          <a:sx n="74" d="100"/>
          <a:sy n="74" d="100"/>
        </p:scale>
        <p:origin x="14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12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66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33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9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935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50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2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2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83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AE62D-572F-4452-8042-5D3E5A677B0C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56457-35FC-4F15-B195-EDF98BEE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64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10" Type="http://schemas.openxmlformats.org/officeDocument/2006/relationships/image" Target="../media/image32.jp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.wdp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microsoft.com/office/2007/relationships/hdphoto" Target="../media/hdphoto5.wdp"/><Relationship Id="rId10" Type="http://schemas.openxmlformats.org/officeDocument/2006/relationships/image" Target="../media/image2.png"/><Relationship Id="rId4" Type="http://schemas.openxmlformats.org/officeDocument/2006/relationships/image" Target="../media/image37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86048" y="-27384"/>
            <a:ext cx="9252520" cy="6885384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pic>
        <p:nvPicPr>
          <p:cNvPr id="1031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122560" y="4033779"/>
            <a:ext cx="9266560" cy="2420889"/>
          </a:xfrm>
          <a:prstGeom prst="rect">
            <a:avLst/>
          </a:prstGeom>
          <a:solidFill>
            <a:srgbClr val="66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ББС</a:t>
            </a:r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-108520" y="5805264"/>
            <a:ext cx="92890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-108520" y="5648502"/>
            <a:ext cx="1368152" cy="1209497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86048" y="-27384"/>
            <a:ext cx="9252520" cy="1214427"/>
          </a:xfrm>
          <a:prstGeom prst="rect">
            <a:avLst/>
          </a:prstGeom>
          <a:solidFill>
            <a:srgbClr val="466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003" y="607943"/>
            <a:ext cx="8640960" cy="4824536"/>
          </a:xfrm>
          <a:prstGeom prst="rect">
            <a:avLst/>
          </a:prstGeom>
          <a:solidFill>
            <a:srgbClr val="A1B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8012" y="-27384"/>
            <a:ext cx="1569692" cy="6885384"/>
          </a:xfrm>
          <a:prstGeom prst="rect">
            <a:avLst/>
          </a:prstGeom>
          <a:gradFill flip="none" rotWithShape="1"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43139" y="894228"/>
            <a:ext cx="3384376" cy="1235034"/>
          </a:xfrm>
          <a:prstGeom prst="rect">
            <a:avLst/>
          </a:prstGeom>
          <a:solidFill>
            <a:srgbClr val="EBF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36708" y="1005276"/>
            <a:ext cx="343904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стратегии социально-экономического развития муниципального района Борский Самарской области до 2030 года</a:t>
            </a:r>
            <a:endParaRPr lang="ru-RU" sz="1600" b="1" i="1" dirty="0" smtClean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" y="85744"/>
            <a:ext cx="980158" cy="1101300"/>
          </a:xfrm>
          <a:prstGeom prst="rect">
            <a:avLst/>
          </a:prstGeom>
        </p:spPr>
      </p:pic>
      <p:pic>
        <p:nvPicPr>
          <p:cNvPr id="1026" name="Picture 2" descr="C:\Users\Анна\Desktop\презент\7y5am5-goM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32672" r="288"/>
          <a:stretch/>
        </p:blipFill>
        <p:spPr bwMode="auto">
          <a:xfrm>
            <a:off x="1156827" y="2328039"/>
            <a:ext cx="3409527" cy="12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на\Desktop\презент\DSC_41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5" b="16195"/>
          <a:stretch/>
        </p:blipFill>
        <p:spPr bwMode="auto">
          <a:xfrm>
            <a:off x="4971232" y="2300171"/>
            <a:ext cx="3439046" cy="12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нна\Desktop\презент\IMG_93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9" b="28433"/>
          <a:stretch/>
        </p:blipFill>
        <p:spPr bwMode="auto">
          <a:xfrm>
            <a:off x="4952610" y="3816565"/>
            <a:ext cx="3440890" cy="12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нна\Desktop\презент\d27cd0e1-eb8c-4ffd-a75c-1699649223d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t="38108" r="-172" b="13953"/>
          <a:stretch/>
        </p:blipFill>
        <p:spPr bwMode="auto">
          <a:xfrm>
            <a:off x="4952610" y="890820"/>
            <a:ext cx="3439046" cy="12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-72008" y="6021288"/>
            <a:ext cx="9252520" cy="288032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0730" y="607943"/>
            <a:ext cx="92300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27" y="3815572"/>
            <a:ext cx="3375886" cy="122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9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1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-108520" y="6026968"/>
            <a:ext cx="9252520" cy="831032"/>
          </a:xfrm>
          <a:prstGeom prst="rect">
            <a:avLst/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716985" y="0"/>
            <a:ext cx="451092" cy="6885384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08520" y="0"/>
            <a:ext cx="9252520" cy="831032"/>
          </a:xfrm>
          <a:prstGeom prst="rect">
            <a:avLst/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08520" y="2636912"/>
            <a:ext cx="9252520" cy="2592288"/>
          </a:xfrm>
          <a:prstGeom prst="rect">
            <a:avLst/>
          </a:prstGeom>
          <a:solidFill>
            <a:srgbClr val="0E281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71600" y="1190286"/>
            <a:ext cx="7848872" cy="3246826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108522" y="-27385"/>
            <a:ext cx="9252522" cy="1262295"/>
          </a:xfrm>
          <a:prstGeom prst="rect">
            <a:avLst/>
          </a:prstGeom>
          <a:solidFill>
            <a:srgbClr val="A1B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24786" y="3284984"/>
            <a:ext cx="7255526" cy="3573016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28008" y="6586500"/>
            <a:ext cx="9252520" cy="82860"/>
          </a:xfrm>
          <a:prstGeom prst="rect">
            <a:avLst/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-132133" y="102467"/>
            <a:ext cx="9252520" cy="82860"/>
          </a:xfrm>
          <a:prstGeom prst="rect">
            <a:avLst/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67744" y="260648"/>
            <a:ext cx="511256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НП «Образование»</a:t>
            </a:r>
            <a:endParaRPr lang="ru-RU" sz="2400" b="1" i="1" dirty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F:\Наташенька\точка рост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2" y="3573017"/>
            <a:ext cx="3907263" cy="287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F:\Наташенька\кванториу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43489"/>
            <a:ext cx="3424904" cy="27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43608" y="1469102"/>
            <a:ext cx="4104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1C2412"/>
                </a:solidFill>
                <a:latin typeface="Bahnschrift" pitchFamily="34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федерального проекта «Современная школа» национального проекта «Образование» </a:t>
            </a:r>
            <a:r>
              <a:rPr lang="ru-RU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школах открылись </a:t>
            </a:r>
            <a:r>
              <a:rPr lang="ru-RU" dirty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образования цифрового и гуманитарного профилей «Точка Роста»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6244" y="4437112"/>
            <a:ext cx="27380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Дома детского творчества  </a:t>
            </a:r>
            <a:r>
              <a:rPr lang="ru-RU" sz="2000" dirty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«Гармония» </a:t>
            </a:r>
            <a:endParaRPr lang="ru-RU" sz="2000" dirty="0" smtClean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открылся </a:t>
            </a:r>
            <a:r>
              <a:rPr lang="ru-RU" sz="2000" dirty="0" err="1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миникванториум</a:t>
            </a:r>
            <a:endParaRPr lang="ru-RU" sz="2000" dirty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99" y="-12822"/>
            <a:ext cx="1049978" cy="8671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51" y="42654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08521" y="-99392"/>
            <a:ext cx="9252521" cy="1368152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31640" y="339734"/>
            <a:ext cx="6552728" cy="64099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4661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самодеятельные коллективы муниципального района Борский</a:t>
            </a:r>
            <a:endParaRPr lang="ru-RU" sz="2400" b="1" i="1" dirty="0">
              <a:solidFill>
                <a:srgbClr val="4661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F:\Наташенька\Оркест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2" y="1412776"/>
            <a:ext cx="3806968" cy="238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Наташенька\Хор ветеран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74" y="1412776"/>
            <a:ext cx="3933082" cy="238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Наташенька\Хор ветеранов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2" y="3999774"/>
            <a:ext cx="3806968" cy="238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F:\Наташенька\Мордовский ансамбль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45" y="4005064"/>
            <a:ext cx="3914011" cy="237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2361" y="-416350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99392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08521" y="-99392"/>
            <a:ext cx="9252521" cy="1368152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31640" y="339734"/>
            <a:ext cx="6552728" cy="64099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НП Культура 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2361" y="-416350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99392"/>
            <a:ext cx="820173" cy="9215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3382735" cy="22551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45" y="1422400"/>
            <a:ext cx="3303335" cy="2438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6" y="1443278"/>
            <a:ext cx="3411856" cy="2558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4437111"/>
            <a:ext cx="3214064" cy="2255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76872"/>
            <a:ext cx="367240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1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5"/>
            <a:ext cx="8712968" cy="2947893"/>
          </a:xfrm>
          <a:prstGeom prst="rect">
            <a:avLst/>
          </a:prstGeom>
          <a:solidFill>
            <a:srgbClr val="B5DDD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48680"/>
            <a:ext cx="8424936" cy="5616624"/>
          </a:xfrm>
          <a:prstGeom prst="rect">
            <a:avLst/>
          </a:prstGeom>
          <a:gradFill>
            <a:gsLst>
              <a:gs pos="48000">
                <a:srgbClr val="A7CAF0">
                  <a:lumMod val="98000"/>
                  <a:lumOff val="2000"/>
                  <a:alpha val="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8712968" cy="6264696"/>
          </a:xfrm>
          <a:prstGeom prst="rect">
            <a:avLst/>
          </a:prstGeom>
          <a:noFill/>
          <a:ln>
            <a:solidFill>
              <a:srgbClr val="B5D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20688"/>
            <a:ext cx="7056784" cy="106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№ 2  «Муниципальный район – среда обитания</a:t>
            </a:r>
            <a:r>
              <a:rPr lang="ru-RU" sz="2400" b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4327271" y="3717032"/>
            <a:ext cx="2981033" cy="2232248"/>
          </a:xfrm>
          <a:prstGeom prst="hexagon">
            <a:avLst/>
          </a:prstGeom>
          <a:solidFill>
            <a:srgbClr val="CFE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Задача № 5. Повышение безопасности и качества передвижения населения на территории Борского района.</a:t>
            </a:r>
          </a:p>
        </p:txBody>
      </p:sp>
      <p:sp>
        <p:nvSpPr>
          <p:cNvPr id="15" name="Шестиугольник 14"/>
          <p:cNvSpPr/>
          <p:nvPr/>
        </p:nvSpPr>
        <p:spPr>
          <a:xfrm>
            <a:off x="5519625" y="1772816"/>
            <a:ext cx="3012815" cy="1964944"/>
          </a:xfrm>
          <a:prstGeom prst="hexagon">
            <a:avLst/>
          </a:prstGeom>
          <a:solidFill>
            <a:srgbClr val="CFE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Задача №3. Совершенствование системы обращения с твердыми коммунальными отходами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1734983" y="3717032"/>
            <a:ext cx="2981033" cy="2232248"/>
          </a:xfrm>
          <a:prstGeom prst="hexagon">
            <a:avLst/>
          </a:prstGeom>
          <a:solidFill>
            <a:srgbClr val="CFE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Задача № 4 Повышение уровня благоустройства дворовых и общественных территорий.</a:t>
            </a:r>
          </a:p>
        </p:txBody>
      </p:sp>
      <p:sp>
        <p:nvSpPr>
          <p:cNvPr id="16" name="Шестиугольник 15"/>
          <p:cNvSpPr/>
          <p:nvPr/>
        </p:nvSpPr>
        <p:spPr>
          <a:xfrm>
            <a:off x="492178" y="1785231"/>
            <a:ext cx="3012815" cy="1964944"/>
          </a:xfrm>
          <a:prstGeom prst="hexagon">
            <a:avLst/>
          </a:prstGeom>
          <a:solidFill>
            <a:srgbClr val="CFE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Задача №1. Развитие водохозяйственного комплекса на территории Борского района.</a:t>
            </a:r>
          </a:p>
        </p:txBody>
      </p:sp>
      <p:sp>
        <p:nvSpPr>
          <p:cNvPr id="18" name="Шестиугольник 17"/>
          <p:cNvSpPr/>
          <p:nvPr/>
        </p:nvSpPr>
        <p:spPr>
          <a:xfrm>
            <a:off x="2987824" y="1785231"/>
            <a:ext cx="3012815" cy="1964944"/>
          </a:xfrm>
          <a:prstGeom prst="hexagon">
            <a:avLst/>
          </a:prstGeom>
          <a:solidFill>
            <a:srgbClr val="CFE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Задача № 2.  Развитие коммунальной инфраструктуры на территории Борского района.</a:t>
            </a:r>
          </a:p>
        </p:txBody>
      </p:sp>
      <p:pic>
        <p:nvPicPr>
          <p:cNvPr id="20" name="Picture 2" descr="F:\для большучей презентации\жиль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5649" y="300357"/>
            <a:ext cx="1206831" cy="928694"/>
          </a:xfrm>
          <a:prstGeom prst="rect">
            <a:avLst/>
          </a:prstGeom>
          <a:noFill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3" y="328877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9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13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360041" y="-603448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2" y="332655"/>
            <a:ext cx="8712968" cy="2947893"/>
          </a:xfrm>
          <a:prstGeom prst="rect">
            <a:avLst/>
          </a:prstGeom>
          <a:solidFill>
            <a:srgbClr val="B5DDD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683" y="683303"/>
            <a:ext cx="8352928" cy="5112568"/>
          </a:xfrm>
          <a:prstGeom prst="rect">
            <a:avLst/>
          </a:prstGeom>
          <a:gradFill>
            <a:gsLst>
              <a:gs pos="48000">
                <a:srgbClr val="A7CAF0">
                  <a:lumMod val="98000"/>
                  <a:lumOff val="2000"/>
                  <a:alpha val="0"/>
                </a:srgbClr>
              </a:gs>
              <a:gs pos="36000">
                <a:srgbClr val="B8DFE8"/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8712968" cy="6264696"/>
          </a:xfrm>
          <a:prstGeom prst="rect">
            <a:avLst/>
          </a:prstGeom>
          <a:noFill/>
          <a:ln>
            <a:solidFill>
              <a:srgbClr val="B5D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97128" y="683303"/>
            <a:ext cx="6120680" cy="106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№1     Развитие водохозяйственного комплекса на территории Борского района</a:t>
            </a:r>
            <a:endParaRPr lang="ru-RU" sz="2400" b="1" i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99007"/>
              </p:ext>
            </p:extLst>
          </p:nvPr>
        </p:nvGraphicFramePr>
        <p:xfrm>
          <a:off x="539552" y="1848088"/>
          <a:ext cx="7992888" cy="35712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024336"/>
                <a:gridCol w="496855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8000">
                          <a:srgbClr val="A7CAF0">
                            <a:lumMod val="98000"/>
                            <a:lumOff val="2000"/>
                            <a:alpha val="28000"/>
                          </a:srgbClr>
                        </a:gs>
                        <a:gs pos="36000">
                          <a:schemeClr val="tx2">
                            <a:lumMod val="40000"/>
                            <a:lumOff val="60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4000">
                          <a:srgbClr val="FFCC00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</a:t>
                      </a:r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2018-2022г.г</a:t>
                      </a:r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8000">
                          <a:srgbClr val="A7CAF0">
                            <a:lumMod val="98000"/>
                            <a:lumOff val="2000"/>
                            <a:alpha val="28000"/>
                          </a:srgbClr>
                        </a:gs>
                        <a:gs pos="36000">
                          <a:schemeClr val="tx2">
                            <a:lumMod val="40000"/>
                            <a:lumOff val="60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4000">
                          <a:srgbClr val="FFCC00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устойчивого функционирования систем тепло и водоснабжения муниципальном районе Борский»</a:t>
                      </a:r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8000">
                          <a:srgbClr val="A7CAF0">
                            <a:lumMod val="98000"/>
                            <a:lumOff val="2000"/>
                            <a:alpha val="60000"/>
                          </a:srgbClr>
                        </a:gs>
                        <a:gs pos="36000">
                          <a:srgbClr val="B8DFE8"/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4000">
                          <a:srgbClr val="FFCC00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21,4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км водопроводных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сетей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введено в действие  9,965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км тепловых сетей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Установлено 11водонапорных башен.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8000">
                          <a:srgbClr val="A7CAF0">
                            <a:lumMod val="98000"/>
                            <a:lumOff val="2000"/>
                          </a:srgbClr>
                        </a:gs>
                        <a:gs pos="36000">
                          <a:srgbClr val="B8DFE8"/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4000">
                          <a:srgbClr val="FFCC00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 kern="12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СОдействие</a:t>
                      </a:r>
                      <a:r>
                        <a:rPr lang="ru-RU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и «Поддержка инициатив  населения муниципальных образований Самарской области»</a:t>
                      </a:r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8000">
                          <a:srgbClr val="A7CAF0">
                            <a:lumMod val="98000"/>
                            <a:lumOff val="2000"/>
                            <a:alpha val="95000"/>
                          </a:srgbClr>
                        </a:gs>
                        <a:gs pos="36000">
                          <a:srgbClr val="B8DFE8"/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4000">
                          <a:srgbClr val="FFCC00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водопроводной сети в селе Старая Таволжанка протяженностью 505 м</a:t>
                      </a:r>
                      <a:r>
                        <a:rPr lang="en-US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lang="ru-RU" sz="18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Восстановление 13  водяных колодцев в </a:t>
                      </a:r>
                      <a:r>
                        <a:rPr lang="ru-RU" sz="1800" kern="12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с.п.Новый</a:t>
                      </a:r>
                      <a:r>
                        <a:rPr lang="ru-RU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Кутулук</a:t>
                      </a:r>
                      <a:r>
                        <a:rPr lang="en-US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lang="ru-RU" sz="18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Установка водонапорной башни в </a:t>
                      </a:r>
                      <a:r>
                        <a:rPr lang="ru-RU" sz="1800" kern="12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с.п.Новый</a:t>
                      </a:r>
                      <a:r>
                        <a:rPr lang="ru-RU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Кутулук</a:t>
                      </a:r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8000">
                          <a:srgbClr val="A7CAF0">
                            <a:lumMod val="12000"/>
                            <a:lumOff val="88000"/>
                          </a:srgbClr>
                        </a:gs>
                        <a:gs pos="37000">
                          <a:srgbClr val="B8DFE8"/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4000">
                          <a:srgbClr val="FFCC00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</a:tbl>
          </a:graphicData>
        </a:graphic>
      </p:graphicFrame>
      <p:pic>
        <p:nvPicPr>
          <p:cNvPr id="12" name="Picture 2" descr="F:\для большучей презентации\жиль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8689" y="331913"/>
            <a:ext cx="1206831" cy="928694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1" y="331249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9144000" cy="4824536"/>
          </a:xfrm>
          <a:prstGeom prst="rect">
            <a:avLst/>
          </a:prstGeom>
          <a:solidFill>
            <a:srgbClr val="B5DDD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72008" y="0"/>
            <a:ext cx="9252520" cy="6858000"/>
          </a:xfrm>
          <a:prstGeom prst="rect">
            <a:avLst/>
          </a:prstGeom>
          <a:solidFill>
            <a:srgbClr val="569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108520" y="-27384"/>
            <a:ext cx="1368152" cy="6885384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108519" y="-27384"/>
            <a:ext cx="9289032" cy="3456385"/>
          </a:xfrm>
          <a:prstGeom prst="rect">
            <a:avLst/>
          </a:prstGeom>
          <a:gradFill>
            <a:gsLst>
              <a:gs pos="48000">
                <a:srgbClr val="A7CAF0">
                  <a:lumMod val="98000"/>
                  <a:lumOff val="2000"/>
                  <a:alpha val="28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5122" name="Picture 2" descr="C:\Users\Анна\Desktop\презент\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8"/>
          <a:stretch/>
        </p:blipFill>
        <p:spPr bwMode="auto">
          <a:xfrm>
            <a:off x="181642" y="332656"/>
            <a:ext cx="8736970" cy="381642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620688"/>
            <a:ext cx="8136904" cy="11161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756519"/>
            <a:ext cx="7488832" cy="800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2  Развитие коммунальной инфраструктуры на территории Борского района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05272" y="2168861"/>
            <a:ext cx="2376264" cy="3024336"/>
          </a:xfrm>
          <a:prstGeom prst="round2Diag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627784" y="3068960"/>
            <a:ext cx="864096" cy="864096"/>
          </a:xfrm>
          <a:prstGeom prst="ellipse">
            <a:avLst/>
          </a:prstGeom>
          <a:solidFill>
            <a:srgbClr val="B6AB6C"/>
          </a:solidFill>
          <a:ln>
            <a:solidFill>
              <a:srgbClr val="EFF7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190363" y="2845863"/>
            <a:ext cx="2664296" cy="3384376"/>
          </a:xfrm>
          <a:prstGeom prst="round2Diag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5580112" y="3068960"/>
            <a:ext cx="864096" cy="864096"/>
          </a:xfrm>
          <a:prstGeom prst="ellipse">
            <a:avLst/>
          </a:prstGeom>
          <a:solidFill>
            <a:srgbClr val="B6AB6C"/>
          </a:solidFill>
          <a:ln>
            <a:solidFill>
              <a:srgbClr val="EFF7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156176" y="2204864"/>
            <a:ext cx="2520280" cy="2880320"/>
          </a:xfrm>
          <a:prstGeom prst="round2Diag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000" dirty="0">
              <a:solidFill>
                <a:srgbClr val="636F55"/>
              </a:solidFill>
              <a:latin typeface="Bahnschrift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2420888"/>
            <a:ext cx="2088232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Произведена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реконструкция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четырёх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котельных, приобретено 15 котлов для мини-котельных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87077" y="2515141"/>
            <a:ext cx="2502024" cy="32043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Произведен монтаж системы удалённой диспетчеризации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33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котельных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, в результате чего удаётся сэкономить 1 млн.210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тыс.руб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. ежегодно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Bahnschrif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70383" y="2888939"/>
            <a:ext cx="2304256" cy="33123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Произведена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</a:rPr>
              <a:t>установка дополнительных светильников  в количестве 327 штук и светодиодных ламп в количестве 946 штук</a:t>
            </a:r>
          </a:p>
        </p:txBody>
      </p:sp>
      <p:pic>
        <p:nvPicPr>
          <p:cNvPr id="20" name="Picture 2" descr="F:\для большучей презентации\жилье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3681" y="-14147"/>
            <a:ext cx="1206831" cy="928694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-72009" y="6237312"/>
            <a:ext cx="92525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907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3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108520" y="-27384"/>
            <a:ext cx="1368152" cy="6885384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0050" y="692696"/>
            <a:ext cx="7560840" cy="1512168"/>
          </a:xfrm>
          <a:prstGeom prst="rect">
            <a:avLst/>
          </a:prstGeom>
          <a:gradFill>
            <a:gsLst>
              <a:gs pos="48000">
                <a:srgbClr val="A7CAF0">
                  <a:alpha val="28000"/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8712968" cy="6264696"/>
          </a:xfrm>
          <a:prstGeom prst="rect">
            <a:avLst/>
          </a:prstGeom>
          <a:noFill/>
          <a:ln>
            <a:solidFill>
              <a:srgbClr val="B5D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1124744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1996" y="883568"/>
            <a:ext cx="7118395" cy="1069268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№3 Совершенствование системы обращения с твердыми коммунальными отходами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7584" y="2708920"/>
            <a:ext cx="1872208" cy="972108"/>
          </a:xfrm>
          <a:prstGeom prst="rect">
            <a:avLst/>
          </a:prstGeom>
          <a:solidFill>
            <a:srgbClr val="B6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ahnschrift" pitchFamily="34" charset="0"/>
              </a:rPr>
              <a:t>Приобретено</a:t>
            </a:r>
            <a:endParaRPr lang="ru-RU" b="1" dirty="0">
              <a:latin typeface="Bahnschrift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53541" y="2708920"/>
            <a:ext cx="1872208" cy="972108"/>
          </a:xfrm>
          <a:prstGeom prst="rect">
            <a:avLst/>
          </a:prstGeom>
          <a:solidFill>
            <a:srgbClr val="B6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ahnschrift" pitchFamily="34" charset="0"/>
              </a:rPr>
              <a:t>Построено</a:t>
            </a:r>
            <a:endParaRPr lang="ru-RU" b="1" dirty="0">
              <a:latin typeface="Bahnschrift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68111" y="2708920"/>
            <a:ext cx="1872208" cy="972108"/>
          </a:xfrm>
          <a:prstGeom prst="rect">
            <a:avLst/>
          </a:prstGeom>
          <a:solidFill>
            <a:srgbClr val="B6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ahnschrift" pitchFamily="34" charset="0"/>
              </a:rPr>
              <a:t>Ликвидировано</a:t>
            </a:r>
            <a:endParaRPr lang="ru-RU" b="1" dirty="0">
              <a:latin typeface="Bahnschrift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83334" y="2708920"/>
            <a:ext cx="1872208" cy="972108"/>
          </a:xfrm>
          <a:prstGeom prst="rect">
            <a:avLst/>
          </a:prstGeom>
          <a:solidFill>
            <a:srgbClr val="B6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ahnschrift" pitchFamily="34" charset="0"/>
              </a:rPr>
              <a:t>Построено</a:t>
            </a:r>
            <a:endParaRPr lang="ru-RU" b="1" dirty="0">
              <a:latin typeface="Bahnschrift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2474" y="3717032"/>
            <a:ext cx="1872208" cy="2304256"/>
          </a:xfrm>
          <a:prstGeom prst="rect">
            <a:avLst/>
          </a:prstGeom>
          <a:solidFill>
            <a:srgbClr val="D3E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2000" dirty="0" smtClean="0">
              <a:latin typeface="Bahnschrift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256536"/>
                </a:solidFill>
                <a:latin typeface="Bahnschrift" pitchFamily="34" charset="0"/>
              </a:rPr>
              <a:t>564 </a:t>
            </a:r>
            <a:r>
              <a:rPr lang="ru-RU" sz="2000" dirty="0">
                <a:solidFill>
                  <a:srgbClr val="256536"/>
                </a:solidFill>
                <a:latin typeface="Bahnschrift" pitchFamily="34" charset="0"/>
              </a:rPr>
              <a:t>контейнеров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58431" y="3717032"/>
            <a:ext cx="1872208" cy="2304256"/>
          </a:xfrm>
          <a:prstGeom prst="rect">
            <a:avLst/>
          </a:prstGeom>
          <a:solidFill>
            <a:srgbClr val="D3E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b="1" dirty="0" smtClean="0">
              <a:latin typeface="Bahnschrift" pitchFamily="34" charset="0"/>
            </a:endParaRPr>
          </a:p>
          <a:p>
            <a:pPr algn="ctr"/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248</a:t>
            </a:r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 </a:t>
            </a:r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контейнерных площадки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73001" y="3717032"/>
            <a:ext cx="1872208" cy="2304256"/>
          </a:xfrm>
          <a:prstGeom prst="rect">
            <a:avLst/>
          </a:prstGeom>
          <a:solidFill>
            <a:srgbClr val="D3E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dirty="0" smtClean="0">
              <a:latin typeface="Bahnschrift" pitchFamily="34" charset="0"/>
            </a:endParaRPr>
          </a:p>
          <a:p>
            <a:pPr algn="ctr"/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9</a:t>
            </a:r>
          </a:p>
          <a:p>
            <a:pPr algn="ctr"/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несанкционированных </a:t>
            </a:r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свалок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88224" y="3717032"/>
            <a:ext cx="1872208" cy="2304256"/>
          </a:xfrm>
          <a:prstGeom prst="rect">
            <a:avLst/>
          </a:prstGeom>
          <a:solidFill>
            <a:srgbClr val="D3E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dirty="0" smtClean="0">
              <a:latin typeface="Bahnschrift" pitchFamily="34" charset="0"/>
            </a:endParaRPr>
          </a:p>
          <a:p>
            <a:pPr algn="ctr"/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7 </a:t>
            </a:r>
          </a:p>
          <a:p>
            <a:pPr algn="ctr"/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площадок  для сбора КГО</a:t>
            </a:r>
            <a:endParaRPr lang="ru-RU" dirty="0">
              <a:solidFill>
                <a:srgbClr val="256536"/>
              </a:solidFill>
              <a:latin typeface="Bahnschrift" pitchFamily="34" charset="0"/>
            </a:endParaRPr>
          </a:p>
        </p:txBody>
      </p:sp>
      <p:pic>
        <p:nvPicPr>
          <p:cNvPr id="21" name="Picture 2" descr="F:\для большучей презентации\жиль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6444" y="-35273"/>
            <a:ext cx="1206831" cy="928694"/>
          </a:xfrm>
          <a:prstGeom prst="rect">
            <a:avLst/>
          </a:prstGeom>
          <a:noFill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" y="-15296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66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0"/>
            <a:ext cx="7380312" cy="2348880"/>
          </a:xfrm>
          <a:prstGeom prst="rect">
            <a:avLst/>
          </a:prstGeom>
          <a:solidFill>
            <a:srgbClr val="819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3141" y="163477"/>
            <a:ext cx="7776864" cy="1224136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4732" y="2025398"/>
            <a:ext cx="9051228" cy="3815316"/>
          </a:xfrm>
          <a:prstGeom prst="rect">
            <a:avLst/>
          </a:prstGeom>
          <a:solidFill>
            <a:srgbClr val="5BA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3584" y="252310"/>
            <a:ext cx="6120680" cy="864096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4     Повышение уровня благоустройства дворовых и общественных территорий</a:t>
            </a:r>
            <a:endParaRPr lang="ru-RU" sz="2400" b="1" i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Анна\Desktop\презент\ул.Куйбышева,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8"/>
          <a:stretch/>
        </p:blipFill>
        <p:spPr bwMode="auto">
          <a:xfrm>
            <a:off x="-36512" y="3933056"/>
            <a:ext cx="6768752" cy="19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на\Desktop\презент\ул.Ленинградская, 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9"/>
          <a:stretch/>
        </p:blipFill>
        <p:spPr bwMode="auto">
          <a:xfrm>
            <a:off x="-36512" y="2025399"/>
            <a:ext cx="6768751" cy="190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32240" y="2025399"/>
            <a:ext cx="2398044" cy="3815315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r>
              <a:rPr lang="ru-RU" b="1" dirty="0">
                <a:solidFill>
                  <a:srgbClr val="4661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 «Формирование комфортной городской среды муниципального района Борский на 2018-2024 годы» </a:t>
            </a:r>
            <a:r>
              <a:rPr lang="ru-RU" b="1" dirty="0" smtClean="0">
                <a:solidFill>
                  <a:srgbClr val="4661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за2018-2022 гг. </a:t>
            </a:r>
            <a:r>
              <a:rPr lang="ru-RU" b="1" dirty="0" smtClean="0">
                <a:solidFill>
                  <a:srgbClr val="4661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обустроено 35 дворовых </a:t>
            </a:r>
            <a:r>
              <a:rPr lang="ru-RU" b="1" dirty="0">
                <a:solidFill>
                  <a:srgbClr val="4661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4661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b="1" dirty="0">
                <a:solidFill>
                  <a:srgbClr val="4661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территорий </a:t>
            </a:r>
          </a:p>
        </p:txBody>
      </p:sp>
      <p:pic>
        <p:nvPicPr>
          <p:cNvPr id="14" name="Picture 2" descr="F:\для большучей презентации\жиль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0504" y="61725"/>
            <a:ext cx="1206831" cy="928694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" y="59186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86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595930"/>
              </p:ext>
            </p:extLst>
          </p:nvPr>
        </p:nvGraphicFramePr>
        <p:xfrm>
          <a:off x="325323" y="1196752"/>
          <a:ext cx="8568952" cy="113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1512168"/>
                <a:gridCol w="1711811"/>
                <a:gridCol w="1585386"/>
                <a:gridCol w="1743363"/>
              </a:tblGrid>
              <a:tr h="274159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</a:rPr>
                        <a:t>2018 год</a:t>
                      </a:r>
                      <a:endParaRPr lang="ru-RU" sz="1200" dirty="0"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28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415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Общественные территории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Дворовые территории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Итого расходы на сумму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3154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Сумма, тыс.руб.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Сумма, тыс.руб.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415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4404,61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4572,19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8976,8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028699"/>
              </p:ext>
            </p:extLst>
          </p:nvPr>
        </p:nvGraphicFramePr>
        <p:xfrm>
          <a:off x="323526" y="2348880"/>
          <a:ext cx="8618781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6"/>
                <a:gridCol w="1523255"/>
                <a:gridCol w="1717105"/>
                <a:gridCol w="1584176"/>
                <a:gridCol w="1778019"/>
              </a:tblGrid>
              <a:tr h="261029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ahnschrift" pitchFamily="34" charset="0"/>
                        </a:rPr>
                        <a:t>2019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28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2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Общественные территории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Дворовые территории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Итого расходы на сумму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Сумма, тыс.руб.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Сумма, тыс.руб.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2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12237,3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3479,65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15716,95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261029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28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2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Общественные территории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Дворовые территории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Итого расходы на сумму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Сумма, тыс.руб.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Сумма, тыс.руб.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02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7523,65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4216,23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11739,88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8" y="116632"/>
            <a:ext cx="8568952" cy="936104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8645" y="116632"/>
            <a:ext cx="7452569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4   Повышение уровня благоустройства дворовых и общественных территорий</a:t>
            </a:r>
            <a:endParaRPr lang="ru-RU" sz="2400" b="1" i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F:\для большучей презентации\жиль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1214" y="-43987"/>
            <a:ext cx="935739" cy="72008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53" y="123913"/>
            <a:ext cx="820173" cy="921542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244608"/>
              </p:ext>
            </p:extLst>
          </p:nvPr>
        </p:nvGraphicFramePr>
        <p:xfrm>
          <a:off x="323528" y="4509120"/>
          <a:ext cx="8606791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1515571"/>
                <a:gridCol w="1749564"/>
                <a:gridCol w="1597239"/>
                <a:gridCol w="1728193"/>
              </a:tblGrid>
              <a:tr h="202312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Bahnschrift" pitchFamily="34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28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53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Общественные территории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Дворовые территории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Итого расходы на сумму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22853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Сумма, тыс.руб.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Сумма, тыс.руб.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53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6795,28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4319,69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11114,97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198864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28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53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Общественные территории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Дворовые территории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Итого расходы на сумму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22853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Сумма, тыс.руб.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Bahnschrift" pitchFamily="34" charset="0"/>
                          <a:cs typeface="Times New Roman" pitchFamily="18" charset="0"/>
                        </a:rPr>
                        <a:t>Сумма, тыс.руб.</a:t>
                      </a:r>
                      <a:endParaRPr lang="ru-RU" sz="12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A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53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7090,26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12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4048,00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11138,26</a:t>
                      </a:r>
                      <a:endParaRPr lang="ru-RU" sz="12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3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92851" y="-27384"/>
            <a:ext cx="9252520" cy="6885384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9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259" y="1549298"/>
            <a:ext cx="8640960" cy="5112568"/>
          </a:xfrm>
          <a:prstGeom prst="rect">
            <a:avLst/>
          </a:prstGeom>
          <a:solidFill>
            <a:srgbClr val="66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Анна\Desktop\презент\фонтан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" t="-706" r="28007" b="706"/>
          <a:stretch/>
        </p:blipFill>
        <p:spPr bwMode="auto">
          <a:xfrm>
            <a:off x="4139952" y="3979049"/>
            <a:ext cx="2050832" cy="20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нна\Desktop\презент\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9" t="1420" r="13699" b="1420"/>
          <a:stretch/>
        </p:blipFill>
        <p:spPr bwMode="auto">
          <a:xfrm>
            <a:off x="4139951" y="1700808"/>
            <a:ext cx="2050831" cy="20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нна\Desktop\презент\P_20190902_103339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9" t="4237" r="18873" b="4915"/>
          <a:stretch/>
        </p:blipFill>
        <p:spPr bwMode="auto">
          <a:xfrm>
            <a:off x="6444207" y="1700808"/>
            <a:ext cx="2050831" cy="204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9532" y="1628800"/>
            <a:ext cx="3420380" cy="1561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ahnschrift" pitchFamily="34" charset="0"/>
              </a:rPr>
              <a:t>«</a:t>
            </a:r>
            <a:r>
              <a:rPr lang="ru-RU" b="1" dirty="0" err="1">
                <a:latin typeface="Bahnschrift" pitchFamily="34" charset="0"/>
              </a:rPr>
              <a:t>СОдействие</a:t>
            </a:r>
            <a:r>
              <a:rPr lang="ru-RU" b="1" dirty="0">
                <a:latin typeface="Bahnschrift" pitchFamily="34" charset="0"/>
              </a:rPr>
              <a:t>» и </a:t>
            </a:r>
            <a:r>
              <a:rPr lang="ru-RU" b="1" dirty="0" smtClean="0">
                <a:latin typeface="Bahnschrift" pitchFamily="34" charset="0"/>
              </a:rPr>
              <a:t>«</a:t>
            </a:r>
            <a:r>
              <a:rPr lang="ru-RU" b="1" dirty="0">
                <a:latin typeface="Bahnschrift" pitchFamily="34" charset="0"/>
              </a:rPr>
              <a:t>Поддержка инициатив  населения муниципальных образований Самарской области на 2017-2025 гг.»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3548" y="3212976"/>
            <a:ext cx="14401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6123" y="3265735"/>
            <a:ext cx="298833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atin typeface="Bahnschrift" pitchFamily="34" charset="0"/>
              </a:rPr>
              <a:t>Восстановление </a:t>
            </a:r>
            <a:r>
              <a:rPr lang="ru-RU" sz="1400" dirty="0">
                <a:latin typeface="Bahnschrift" pitchFamily="34" charset="0"/>
              </a:rPr>
              <a:t>фонтана в центральном парке </a:t>
            </a:r>
            <a:r>
              <a:rPr lang="ru-RU" sz="1400" dirty="0" err="1" smtClean="0">
                <a:latin typeface="Bahnschrift" pitchFamily="34" charset="0"/>
              </a:rPr>
              <a:t>с.Борское</a:t>
            </a:r>
            <a:endParaRPr lang="ru-RU" sz="1400" dirty="0">
              <a:latin typeface="Bahnschrift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3548" y="3789040"/>
            <a:ext cx="14401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46753" y="3789040"/>
            <a:ext cx="2988332" cy="720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atin typeface="Bahnschrift" pitchFamily="34" charset="0"/>
              </a:rPr>
              <a:t>Обустройство </a:t>
            </a:r>
            <a:r>
              <a:rPr lang="ru-RU" sz="1400" dirty="0">
                <a:latin typeface="Bahnschrift" pitchFamily="34" charset="0"/>
              </a:rPr>
              <a:t>детской игровой площадки в «Парке призывников» </a:t>
            </a:r>
            <a:r>
              <a:rPr lang="ru-RU" sz="1400" dirty="0" err="1" smtClean="0">
                <a:latin typeface="Bahnschrift" pitchFamily="34" charset="0"/>
              </a:rPr>
              <a:t>с.Борское</a:t>
            </a:r>
            <a:endParaRPr lang="ru-RU" sz="1400" dirty="0">
              <a:latin typeface="Bahnschrift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3548" y="4581128"/>
            <a:ext cx="144016" cy="85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19572" y="4594136"/>
            <a:ext cx="2988332" cy="851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latin typeface="Bahnschrift" pitchFamily="34" charset="0"/>
              </a:rPr>
              <a:t>Р</a:t>
            </a:r>
            <a:r>
              <a:rPr lang="ru-RU" sz="1400" dirty="0" smtClean="0">
                <a:latin typeface="Bahnschrift" pitchFamily="34" charset="0"/>
              </a:rPr>
              <a:t>емонт </a:t>
            </a:r>
            <a:r>
              <a:rPr lang="ru-RU" sz="1400" dirty="0">
                <a:latin typeface="Bahnschrift" pitchFamily="34" charset="0"/>
              </a:rPr>
              <a:t>ограждения в границах памятника Герою Советского Союза </a:t>
            </a:r>
            <a:r>
              <a:rPr lang="ru-RU" sz="1400" dirty="0" err="1">
                <a:latin typeface="Bahnschrift" pitchFamily="34" charset="0"/>
              </a:rPr>
              <a:t>Диженину</a:t>
            </a:r>
            <a:r>
              <a:rPr lang="ru-RU" sz="1400" dirty="0">
                <a:latin typeface="Bahnschrift" pitchFamily="34" charset="0"/>
              </a:rPr>
              <a:t> Петру Сергеевичу в </a:t>
            </a:r>
            <a:r>
              <a:rPr lang="ru-RU" sz="1400" dirty="0" smtClean="0">
                <a:latin typeface="Bahnschrift" pitchFamily="34" charset="0"/>
              </a:rPr>
              <a:t>с. Таволжанка</a:t>
            </a:r>
            <a:endParaRPr lang="ru-RU" sz="1400" dirty="0">
              <a:latin typeface="Bahnschrift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3548" y="5517232"/>
            <a:ext cx="14401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19572" y="5589240"/>
            <a:ext cx="298833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latin typeface="Bahnschrift" pitchFamily="34" charset="0"/>
              </a:rPr>
              <a:t>Благоустройство сквера Победы с установкой детской игровой площадки в </a:t>
            </a:r>
            <a:r>
              <a:rPr lang="ru-RU" sz="1400" dirty="0" err="1">
                <a:latin typeface="Bahnschrift" pitchFamily="34" charset="0"/>
              </a:rPr>
              <a:t>с.Васильевка</a:t>
            </a:r>
            <a:endParaRPr lang="ru-RU" sz="1400" dirty="0">
              <a:latin typeface="Bahnschrift" pitchFamily="34" charset="0"/>
            </a:endParaRPr>
          </a:p>
        </p:txBody>
      </p:sp>
      <p:pic>
        <p:nvPicPr>
          <p:cNvPr id="3078" name="Picture 6" descr="C:\Users\Анна\Desktop\презент\IMG_492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11835" r="37727" b="22"/>
          <a:stretch/>
        </p:blipFill>
        <p:spPr bwMode="auto">
          <a:xfrm>
            <a:off x="6444207" y="3980281"/>
            <a:ext cx="2050831" cy="20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899592" y="260648"/>
            <a:ext cx="7776864" cy="1080120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43608" y="332656"/>
            <a:ext cx="705678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4  Повышение уровня благоустройства дворовых и общественных территорий</a:t>
            </a:r>
            <a:endParaRPr lang="ru-RU" sz="2400" b="1" i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F:\для большучей презентации\жилье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37169" y="0"/>
            <a:ext cx="1206831" cy="928694"/>
          </a:xfrm>
          <a:prstGeom prst="rect">
            <a:avLst/>
          </a:prstGeom>
          <a:noFill/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6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5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18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108520" y="-27384"/>
            <a:ext cx="1368152" cy="6885384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08521" y="0"/>
            <a:ext cx="9252521" cy="3577154"/>
          </a:xfrm>
          <a:prstGeom prst="rect">
            <a:avLst/>
          </a:prstGeom>
          <a:solidFill>
            <a:srgbClr val="46945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04664"/>
            <a:ext cx="8064896" cy="5976664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 </a:t>
            </a:r>
            <a:r>
              <a:rPr lang="ru-RU" sz="2000" dirty="0"/>
              <a:t>региональных приоритетов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1416" y="404664"/>
            <a:ext cx="583264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</a:t>
            </a:r>
            <a:endParaRPr lang="ru-RU" sz="2400" b="1" i="1" dirty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881844" y="1196752"/>
            <a:ext cx="7056784" cy="720080"/>
          </a:xfrm>
          <a:prstGeom prst="round2DiagRect">
            <a:avLst/>
          </a:prstGeom>
          <a:solidFill>
            <a:srgbClr val="E7E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Определяет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приоритеты, цели и задачи 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развития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муниципального района Борский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881844" y="1988840"/>
            <a:ext cx="7056784" cy="792088"/>
          </a:xfrm>
          <a:prstGeom prst="round2DiagRect">
            <a:avLst/>
          </a:prstGeom>
          <a:solidFill>
            <a:srgbClr val="E7E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Разработана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администрацией муниципального района Борский совместно с администрациями всех сельских поселений района</a:t>
            </a:r>
            <a:endParaRPr lang="ru-RU" sz="1000" dirty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881844" y="2852936"/>
            <a:ext cx="7056784" cy="936104"/>
          </a:xfrm>
          <a:prstGeom prst="round2DiagRect">
            <a:avLst/>
          </a:prstGeom>
          <a:solidFill>
            <a:srgbClr val="E7E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Актуализирована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 с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учётом новых стратегических 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федеральных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и региональных приоритетов</a:t>
            </a:r>
            <a:endParaRPr lang="ru-RU" sz="1000" dirty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827584" y="3861048"/>
            <a:ext cx="7056784" cy="2304256"/>
          </a:xfrm>
          <a:prstGeom prst="round2DiagRect">
            <a:avLst/>
          </a:prstGeom>
          <a:solidFill>
            <a:srgbClr val="E7E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Корреспондирует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с основными положениями Концепции долгосрочного социально-экономического развития Российской Федерации, Стратегией социально-экономического развития Самарской области на период до 2030 года, приоритетами и задачами, обозначенные в Указе Президента Российской Федерации от 7.05.2018 года № 204 «О национальных целях и стратегических задачах развития Российской Федерации на период до 2024 года»</a:t>
            </a:r>
            <a:endParaRPr lang="ru-RU" sz="1000" dirty="0">
              <a:solidFill>
                <a:srgbClr val="256536"/>
              </a:solidFill>
              <a:latin typeface="Bahnschrift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" y="90740"/>
            <a:ext cx="792090" cy="8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92851" y="-27384"/>
            <a:ext cx="9252520" cy="6885384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4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260648"/>
            <a:ext cx="7560840" cy="1080120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1484784"/>
            <a:ext cx="8640960" cy="5112568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332656"/>
            <a:ext cx="6624736" cy="864096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4     Повышение уровня благоустройства дворовых и общественных территорий </a:t>
            </a:r>
            <a:endParaRPr lang="ru-RU" sz="2400" b="1" i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42013" y="4597734"/>
            <a:ext cx="14401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30719" y="2623219"/>
            <a:ext cx="14401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26112" y="3212976"/>
            <a:ext cx="2909787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 рамках направления «Благоустройство сельских территорий» в 2020-2021 гг. реализовано 29 объектов в 6 сельских </a:t>
            </a:r>
            <a:r>
              <a:rPr lang="ru-RU" sz="1400" dirty="0" smtClean="0"/>
              <a:t>поселениях</a:t>
            </a:r>
          </a:p>
          <a:p>
            <a:pPr algn="ctr"/>
            <a:r>
              <a:rPr lang="ru-RU" sz="1400" dirty="0" smtClean="0"/>
              <a:t> Общая </a:t>
            </a:r>
            <a:r>
              <a:rPr lang="ru-RU" sz="1400" dirty="0"/>
              <a:t>сумма реализации мероприятий составила 28 </a:t>
            </a:r>
            <a:r>
              <a:rPr lang="ru-RU" sz="1400" dirty="0" smtClean="0"/>
              <a:t>811,</a:t>
            </a:r>
            <a:r>
              <a:rPr lang="ru-RU" sz="1400" dirty="0"/>
              <a:t> </a:t>
            </a:r>
            <a:r>
              <a:rPr lang="ru-RU" sz="1400" dirty="0" smtClean="0"/>
              <a:t>26 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 smtClean="0"/>
              <a:t>В </a:t>
            </a:r>
            <a:r>
              <a:rPr lang="ru-RU" sz="1400" dirty="0"/>
              <a:t>2022 в селе Гвардейцы реализован объект «Создание и обустройство спортивной площадки на ул. Школьная, 2», стоимость объекта </a:t>
            </a:r>
            <a:r>
              <a:rPr lang="ru-RU" sz="1400" dirty="0" smtClean="0"/>
              <a:t>1 974, 1 </a:t>
            </a:r>
            <a:endParaRPr lang="ru-RU" sz="1400" dirty="0"/>
          </a:p>
        </p:txBody>
      </p:sp>
      <p:pic>
        <p:nvPicPr>
          <p:cNvPr id="1029" name="Picture 5" descr="C:\Users\Анна\Desktop\презент\немцов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1" t="6454" r="19431" b="1621"/>
          <a:stretch/>
        </p:blipFill>
        <p:spPr bwMode="auto">
          <a:xfrm>
            <a:off x="4067947" y="1700808"/>
            <a:ext cx="2050832" cy="205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нна\Desktop\презент\IMG_48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t="4040" r="24310" b="9520"/>
          <a:stretch/>
        </p:blipFill>
        <p:spPr bwMode="auto">
          <a:xfrm>
            <a:off x="4067947" y="3969242"/>
            <a:ext cx="20508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для большучей презентации\жилье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0588" y="-52272"/>
            <a:ext cx="1206831" cy="928694"/>
          </a:xfrm>
          <a:prstGeom prst="rect">
            <a:avLst/>
          </a:prstGeom>
          <a:noFill/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" y="37276"/>
            <a:ext cx="820173" cy="92154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47157" y="1573919"/>
            <a:ext cx="2970740" cy="821317"/>
          </a:xfrm>
          <a:prstGeom prst="roundRect">
            <a:avLst/>
          </a:prstGeom>
          <a:solidFill>
            <a:srgbClr val="A1B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46611F"/>
                </a:solidFill>
              </a:rPr>
              <a:t>Реализация программы КРСТ </a:t>
            </a:r>
            <a:endParaRPr lang="ru-RU" b="1" dirty="0">
              <a:solidFill>
                <a:srgbClr val="46611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79" y="3970012"/>
            <a:ext cx="2157554" cy="2087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63" y="1700808"/>
            <a:ext cx="2174469" cy="20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8578" y="1222811"/>
            <a:ext cx="8136904" cy="1116124"/>
          </a:xfrm>
          <a:prstGeom prst="rect">
            <a:avLst/>
          </a:prstGeom>
          <a:solidFill>
            <a:srgbClr val="B5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1717"/>
            <a:ext cx="6895811" cy="1139093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5    Повышение безопасности и качества передвижения населения на территории Борского района</a:t>
            </a:r>
            <a:endParaRPr lang="ru-RU" sz="2400" b="1" i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196752"/>
            <a:ext cx="7920880" cy="828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1C4C29"/>
              </a:solidFill>
              <a:latin typeface="Bahnschrift" pitchFamily="34" charset="0"/>
            </a:endParaRPr>
          </a:p>
          <a:p>
            <a:pPr algn="ctr"/>
            <a:r>
              <a:rPr lang="ru-RU" sz="1600" dirty="0" smtClean="0">
                <a:solidFill>
                  <a:srgbClr val="1C4C29"/>
                </a:solidFill>
                <a:latin typeface="Bahnschrift" pitchFamily="34" charset="0"/>
              </a:rPr>
              <a:t>Программа </a:t>
            </a:r>
            <a:r>
              <a:rPr lang="ru-RU" sz="1600" dirty="0">
                <a:solidFill>
                  <a:srgbClr val="1C4C29"/>
                </a:solidFill>
                <a:latin typeface="Bahnschrift" pitchFamily="34" charset="0"/>
              </a:rPr>
              <a:t>«Модернизация и развитие автомобильных дорог общего пользования в муниципальном районе Борский Самарской области на 2018-2020 годы</a:t>
            </a:r>
            <a:r>
              <a:rPr lang="ru-RU" sz="1600" dirty="0" smtClean="0">
                <a:solidFill>
                  <a:srgbClr val="1C4C29"/>
                </a:solidFill>
                <a:latin typeface="Bahnschrift" pitchFamily="34" charset="0"/>
              </a:rPr>
              <a:t>» </a:t>
            </a:r>
            <a:endParaRPr lang="ru-RU" sz="1600" dirty="0">
              <a:solidFill>
                <a:srgbClr val="1C4C29"/>
              </a:solidFill>
              <a:latin typeface="Bahnschrift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39226"/>
              </p:ext>
            </p:extLst>
          </p:nvPr>
        </p:nvGraphicFramePr>
        <p:xfrm>
          <a:off x="295605" y="2664506"/>
          <a:ext cx="8568954" cy="9499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72211"/>
                <a:gridCol w="1944216"/>
                <a:gridCol w="47525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Период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solidFill>
                      <a:srgbClr val="153B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Израсходовано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solidFill>
                      <a:srgbClr val="153B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solidFill>
                      <a:srgbClr val="153B1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2018-2022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гг.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solidFill>
                      <a:srgbClr val="153B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126 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млн. 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243 тыс. 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руб.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solidFill>
                      <a:srgbClr val="153B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Отремонтировано 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31,136 км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. асфальтового покрытия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solidFill>
                      <a:srgbClr val="153B1F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95605" y="4203388"/>
            <a:ext cx="8444267" cy="1400120"/>
          </a:xfrm>
          <a:prstGeom prst="rect">
            <a:avLst/>
          </a:prstGeom>
          <a:solidFill>
            <a:srgbClr val="B5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rgbClr val="1C4C29"/>
              </a:solidFill>
              <a:latin typeface="Bahnschrift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4579412"/>
            <a:ext cx="792088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1C4C29"/>
                </a:solidFill>
                <a:latin typeface="Bahnschrift" pitchFamily="34" charset="0"/>
              </a:rPr>
              <a:t>В результате доля автомобильных дорог, отвечающих нормативным требованиям, увеличилась с 72,3% до 74,2%</a:t>
            </a:r>
            <a:endParaRPr lang="ru-RU" sz="1600" dirty="0">
              <a:solidFill>
                <a:srgbClr val="1C4C29"/>
              </a:solidFill>
              <a:latin typeface="Bahnschrift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0454" y="-433901"/>
            <a:ext cx="1456385" cy="1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8" y="59186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pic>
        <p:nvPicPr>
          <p:cNvPr id="2053" name="Picture 5" descr="C:\Users\Анна\Desktop\презент\987fefdf-246b-45b9-a3cc-e8685c0c01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r="21126"/>
          <a:stretch/>
        </p:blipFill>
        <p:spPr bwMode="auto">
          <a:xfrm>
            <a:off x="-108523" y="-27385"/>
            <a:ext cx="298473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8712968" cy="1080120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0028"/>
            <a:ext cx="7560840" cy="956724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на ремонт и содержание дорог местного значения запланировано 15 </a:t>
            </a:r>
            <a:r>
              <a:rPr lang="ru-RU" sz="2400" b="1" i="1" dirty="0" err="1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 err="1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с.Борское</a:t>
            </a:r>
            <a:r>
              <a:rPr lang="ru-RU" sz="2400" b="1" i="1" dirty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</a:t>
            </a:r>
            <a:r>
              <a:rPr lang="ru-RU" sz="2400" b="1" i="1" dirty="0" err="1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Заплавное</a:t>
            </a:r>
            <a:r>
              <a:rPr lang="ru-RU" sz="2400" b="1" i="1" dirty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п.Новый</a:t>
            </a:r>
            <a:r>
              <a:rPr lang="ru-RU" sz="2400" b="1" i="1" dirty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Кутулук</a:t>
            </a:r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664804"/>
            <a:ext cx="5976664" cy="3924436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Users\Анна\Desktop\презент\d27cd0e1-eb8c-4ffd-a75c-1699649223d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0" r="472" b="6128"/>
          <a:stretch/>
        </p:blipFill>
        <p:spPr bwMode="auto">
          <a:xfrm>
            <a:off x="3203848" y="1948242"/>
            <a:ext cx="5616624" cy="234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5691" y="-335456"/>
            <a:ext cx="1361002" cy="136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18" y="46686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108520" y="-27384"/>
            <a:ext cx="9252520" cy="2340260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332655"/>
            <a:ext cx="8712968" cy="2947893"/>
          </a:xfrm>
          <a:prstGeom prst="rect">
            <a:avLst/>
          </a:prstGeom>
          <a:solidFill>
            <a:srgbClr val="B5DDD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7420" y="764704"/>
            <a:ext cx="7560840" cy="5112568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8712968" cy="6264696"/>
          </a:xfrm>
          <a:prstGeom prst="rect">
            <a:avLst/>
          </a:prstGeom>
          <a:noFill/>
          <a:ln>
            <a:solidFill>
              <a:srgbClr val="B5D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0160" y="611312"/>
            <a:ext cx="6120680" cy="106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№ </a:t>
            </a:r>
            <a:r>
              <a:rPr lang="ru-RU" sz="2400" b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</a:t>
            </a:r>
            <a:r>
              <a:rPr lang="ru-RU" sz="2400" b="1" dirty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район – предприниматель</a:t>
            </a:r>
            <a:r>
              <a:rPr lang="ru-RU" sz="2400" b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2204864"/>
            <a:ext cx="3240360" cy="3384376"/>
          </a:xfrm>
          <a:prstGeom prst="rect">
            <a:avLst/>
          </a:prstGeom>
          <a:solidFill>
            <a:srgbClr val="D9C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000" b="1" dirty="0" smtClean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2204864"/>
            <a:ext cx="3240360" cy="3384376"/>
          </a:xfrm>
          <a:prstGeom prst="rect">
            <a:avLst/>
          </a:prstGeom>
          <a:solidFill>
            <a:srgbClr val="D9C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000" b="1" dirty="0" smtClean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2384884"/>
            <a:ext cx="2808312" cy="23402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2550"/>
            <a:endParaRPr lang="ru-RU" dirty="0" smtClean="0">
              <a:solidFill>
                <a:srgbClr val="256536"/>
              </a:solidFill>
              <a:latin typeface="Bahnschrift" pitchFamily="34" charset="0"/>
            </a:endParaRPr>
          </a:p>
          <a:p>
            <a:pPr marL="82550"/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Задача </a:t>
            </a:r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№ 1. Развитие растениеводства, высокопродуктивного мясного и молочного животноводства.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08636" y="2387263"/>
            <a:ext cx="2808312" cy="23402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2550"/>
            <a:endParaRPr lang="ru-RU" dirty="0" smtClean="0">
              <a:solidFill>
                <a:srgbClr val="256536"/>
              </a:solidFill>
              <a:latin typeface="Bahnschrift" pitchFamily="34" charset="0"/>
            </a:endParaRPr>
          </a:p>
          <a:p>
            <a:pPr marL="82550"/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Задача </a:t>
            </a:r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№ 2</a:t>
            </a:r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. Создание </a:t>
            </a:r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благоприятных условий для развития субъектов малого и среднего предпринимательства.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-425282"/>
            <a:ext cx="1515871" cy="15158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72" y="59186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9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5" r="8031" b="3450"/>
          <a:stretch/>
        </p:blipFill>
        <p:spPr bwMode="auto">
          <a:xfrm>
            <a:off x="-108520" y="-25946"/>
            <a:ext cx="9252520" cy="712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1028" name="Прямоугольник 1027"/>
          <p:cNvSpPr/>
          <p:nvPr/>
        </p:nvSpPr>
        <p:spPr>
          <a:xfrm>
            <a:off x="-108520" y="2426219"/>
            <a:ext cx="9252520" cy="1866877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апля 11"/>
          <p:cNvSpPr/>
          <p:nvPr/>
        </p:nvSpPr>
        <p:spPr>
          <a:xfrm>
            <a:off x="1547664" y="3356992"/>
            <a:ext cx="2880320" cy="2520280"/>
          </a:xfrm>
          <a:prstGeom prst="teardrop">
            <a:avLst/>
          </a:prstGeom>
          <a:solidFill>
            <a:srgbClr val="B6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-108520" y="-25945"/>
            <a:ext cx="9252520" cy="933438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апля 14"/>
          <p:cNvSpPr/>
          <p:nvPr/>
        </p:nvSpPr>
        <p:spPr>
          <a:xfrm flipV="1">
            <a:off x="1547664" y="692696"/>
            <a:ext cx="2880320" cy="2520280"/>
          </a:xfrm>
          <a:prstGeom prst="teardrop">
            <a:avLst/>
          </a:prstGeom>
          <a:solidFill>
            <a:srgbClr val="B6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Капля 21"/>
          <p:cNvSpPr/>
          <p:nvPr/>
        </p:nvSpPr>
        <p:spPr>
          <a:xfrm flipH="1">
            <a:off x="4660093" y="3392996"/>
            <a:ext cx="2880320" cy="2484276"/>
          </a:xfrm>
          <a:prstGeom prst="teardrop">
            <a:avLst/>
          </a:prstGeom>
          <a:solidFill>
            <a:srgbClr val="B6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апля 22"/>
          <p:cNvSpPr/>
          <p:nvPr/>
        </p:nvSpPr>
        <p:spPr>
          <a:xfrm flipH="1" flipV="1">
            <a:off x="4660093" y="692696"/>
            <a:ext cx="2880320" cy="2520280"/>
          </a:xfrm>
          <a:prstGeom prst="teardrop">
            <a:avLst/>
          </a:prstGeom>
          <a:solidFill>
            <a:srgbClr val="B6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Капля 23"/>
          <p:cNvSpPr/>
          <p:nvPr/>
        </p:nvSpPr>
        <p:spPr>
          <a:xfrm>
            <a:off x="1691680" y="3429000"/>
            <a:ext cx="2633435" cy="2304256"/>
          </a:xfrm>
          <a:prstGeom prst="teardrop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апля 24"/>
          <p:cNvSpPr/>
          <p:nvPr/>
        </p:nvSpPr>
        <p:spPr>
          <a:xfrm flipV="1">
            <a:off x="1671106" y="800708"/>
            <a:ext cx="2633435" cy="2304256"/>
          </a:xfrm>
          <a:prstGeom prst="teardrop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Капля 25"/>
          <p:cNvSpPr/>
          <p:nvPr/>
        </p:nvSpPr>
        <p:spPr>
          <a:xfrm flipH="1">
            <a:off x="4804540" y="3483006"/>
            <a:ext cx="2633435" cy="2304256"/>
          </a:xfrm>
          <a:prstGeom prst="teardrop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апля 26"/>
          <p:cNvSpPr/>
          <p:nvPr/>
        </p:nvSpPr>
        <p:spPr>
          <a:xfrm flipH="1" flipV="1">
            <a:off x="4788024" y="830540"/>
            <a:ext cx="2633436" cy="2238420"/>
          </a:xfrm>
          <a:prstGeom prst="teardrop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решение 12"/>
          <p:cNvSpPr/>
          <p:nvPr/>
        </p:nvSpPr>
        <p:spPr>
          <a:xfrm>
            <a:off x="3372671" y="2426219"/>
            <a:ext cx="2340260" cy="1728192"/>
          </a:xfrm>
          <a:prstGeom prst="flowChartDecision">
            <a:avLst/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решение 29"/>
          <p:cNvSpPr/>
          <p:nvPr/>
        </p:nvSpPr>
        <p:spPr>
          <a:xfrm>
            <a:off x="3491880" y="2519275"/>
            <a:ext cx="2088232" cy="1542079"/>
          </a:xfrm>
          <a:prstGeom prst="flowChartDecision">
            <a:avLst/>
          </a:prstGeom>
          <a:solidFill>
            <a:srgbClr val="EFF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779912" y="2852936"/>
            <a:ext cx="151216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C4C29"/>
                </a:solidFill>
                <a:latin typeface="Bahnschrift" pitchFamily="34" charset="0"/>
              </a:rPr>
              <a:t>Сельское хозяйство района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763688" y="1340768"/>
            <a:ext cx="2448272" cy="1034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Bahnschrift" pitchFamily="34" charset="0"/>
              </a:rPr>
              <a:t>Зерновые </a:t>
            </a:r>
          </a:p>
          <a:p>
            <a:pPr algn="ctr"/>
            <a:r>
              <a:rPr lang="ru-RU" sz="2800" dirty="0" smtClean="0">
                <a:latin typeface="Bahnschrift" pitchFamily="34" charset="0"/>
              </a:rPr>
              <a:t>культуры</a:t>
            </a:r>
            <a:endParaRPr lang="ru-RU" sz="2800" dirty="0">
              <a:latin typeface="Bahnschrift" pitchFamily="34" charset="0"/>
            </a:endParaRPr>
          </a:p>
        </p:txBody>
      </p:sp>
      <p:sp>
        <p:nvSpPr>
          <p:cNvPr id="1024" name="Прямоугольник 1023"/>
          <p:cNvSpPr/>
          <p:nvPr/>
        </p:nvSpPr>
        <p:spPr>
          <a:xfrm>
            <a:off x="4430156" y="1484784"/>
            <a:ext cx="338220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Bahnschrift" pitchFamily="34" charset="0"/>
              </a:rPr>
              <a:t>П</a:t>
            </a:r>
            <a:r>
              <a:rPr lang="ru-RU" sz="2800" dirty="0" smtClean="0">
                <a:latin typeface="Bahnschrift" pitchFamily="34" charset="0"/>
              </a:rPr>
              <a:t>одсолнечник</a:t>
            </a:r>
            <a:endParaRPr lang="ru-RU" sz="2800" dirty="0">
              <a:latin typeface="Bahnschrift" pitchFamily="34" charset="0"/>
            </a:endParaRPr>
          </a:p>
        </p:txBody>
      </p:sp>
      <p:sp>
        <p:nvSpPr>
          <p:cNvPr id="1025" name="Прямоугольник 1024"/>
          <p:cNvSpPr/>
          <p:nvPr/>
        </p:nvSpPr>
        <p:spPr>
          <a:xfrm>
            <a:off x="2123728" y="3861048"/>
            <a:ext cx="1800200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Bahnschrift" pitchFamily="34" charset="0"/>
              </a:rPr>
              <a:t>Молоко</a:t>
            </a:r>
            <a:endParaRPr lang="ru-RU" dirty="0">
              <a:latin typeface="Bahnschrift" pitchFamily="34" charset="0"/>
            </a:endParaRPr>
          </a:p>
        </p:txBody>
      </p:sp>
      <p:sp>
        <p:nvSpPr>
          <p:cNvPr id="1027" name="Прямоугольник 1026"/>
          <p:cNvSpPr/>
          <p:nvPr/>
        </p:nvSpPr>
        <p:spPr>
          <a:xfrm>
            <a:off x="5184068" y="4082403"/>
            <a:ext cx="1764196" cy="85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Bahnschrift" pitchFamily="34" charset="0"/>
              </a:rPr>
              <a:t>Мясо</a:t>
            </a:r>
            <a:endParaRPr lang="ru-RU" dirty="0">
              <a:latin typeface="Bahnschrift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-108520" y="6165305"/>
            <a:ext cx="9252520" cy="933438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63" y="-13329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08520" y="0"/>
            <a:ext cx="9252520" cy="3429000"/>
          </a:xfrm>
          <a:prstGeom prst="rect">
            <a:avLst/>
          </a:prstGeom>
          <a:solidFill>
            <a:srgbClr val="153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Анна\Desktop\презент\IMG_93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4" r="3707" b="7829"/>
          <a:stretch/>
        </p:blipFill>
        <p:spPr bwMode="auto">
          <a:xfrm>
            <a:off x="4644008" y="764704"/>
            <a:ext cx="417646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63334" y="478625"/>
            <a:ext cx="4716524" cy="1165820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endParaRPr lang="ru-RU" sz="2800" dirty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88840"/>
            <a:ext cx="4176464" cy="4248472"/>
          </a:xfrm>
          <a:prstGeom prst="rect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3068960"/>
            <a:ext cx="4176464" cy="3168352"/>
          </a:xfrm>
          <a:prstGeom prst="rect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859884"/>
              </p:ext>
            </p:extLst>
          </p:nvPr>
        </p:nvGraphicFramePr>
        <p:xfrm>
          <a:off x="395536" y="2492896"/>
          <a:ext cx="3816424" cy="3632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2"/>
                <a:gridCol w="2088232"/>
              </a:tblGrid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  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solidFill>
                      <a:srgbClr val="2450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35388 га зерновых культур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solidFill>
                      <a:srgbClr val="306A42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Прогресс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solidFill>
                      <a:srgbClr val="2450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Урожайность на</a:t>
                      </a:r>
                      <a:r>
                        <a:rPr lang="ru-RU" sz="1600" kern="1200" baseline="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 264,5% 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 больше к</a:t>
                      </a:r>
                      <a:r>
                        <a:rPr lang="ru-RU" sz="1600" kern="1200" baseline="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 уровню прошлого года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solidFill>
                      <a:srgbClr val="306A42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Валовый сбор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solidFill>
                      <a:srgbClr val="2450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115 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тыс. т., в весе после доработки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solidFill>
                      <a:srgbClr val="306A42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Урожайность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solidFill>
                      <a:srgbClr val="2450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34,2 ц/га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solidFill>
                      <a:srgbClr val="306A42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67544" y="2060848"/>
            <a:ext cx="374441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ahnschrift" pitchFamily="34" charset="0"/>
              </a:rPr>
              <a:t>За 2022 год</a:t>
            </a:r>
            <a:endParaRPr lang="ru-RU" sz="2000" dirty="0">
              <a:latin typeface="Bahnschrift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3346627"/>
            <a:ext cx="32403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ahnschrift" pitchFamily="34" charset="0"/>
              </a:rPr>
              <a:t>Ввод земель в оборот</a:t>
            </a:r>
            <a:endParaRPr lang="ru-RU" sz="2000" dirty="0">
              <a:latin typeface="Bahnschrift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85096"/>
              </p:ext>
            </p:extLst>
          </p:nvPr>
        </p:nvGraphicFramePr>
        <p:xfrm>
          <a:off x="4788024" y="3861048"/>
          <a:ext cx="3960440" cy="161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5571"/>
                <a:gridCol w="1276757"/>
                <a:gridCol w="1008112"/>
              </a:tblGrid>
              <a:tr h="40343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Введено</a:t>
                      </a:r>
                      <a:endParaRPr lang="ru-RU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0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2019-2021</a:t>
                      </a:r>
                      <a:endParaRPr lang="ru-RU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6A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2022</a:t>
                      </a:r>
                      <a:endParaRPr lang="ru-RU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6A42"/>
                    </a:solidFill>
                  </a:tcPr>
                </a:tc>
              </a:tr>
              <a:tr h="4034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9511</a:t>
                      </a:r>
                      <a:endParaRPr lang="ru-RU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6A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484 га</a:t>
                      </a:r>
                      <a:endParaRPr lang="ru-RU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6A42"/>
                    </a:solidFill>
                  </a:tcPr>
                </a:tc>
              </a:tr>
              <a:tr h="8068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Осталось ввести</a:t>
                      </a:r>
                      <a:endParaRPr lang="ru-RU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03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bg1"/>
                          </a:solidFill>
                          <a:effectLst/>
                          <a:latin typeface="Bahnschrift" pitchFamily="34" charset="0"/>
                          <a:ea typeface="+mn-ea"/>
                          <a:cs typeface="+mn-cs"/>
                        </a:rPr>
                        <a:t>3000 га</a:t>
                      </a:r>
                      <a:endParaRPr lang="ru-RU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6A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972880" y="778396"/>
            <a:ext cx="4175183" cy="598376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Зерновые культуры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24" y="-322430"/>
            <a:ext cx="1261992" cy="12619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32" y="59186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466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-108520" y="0"/>
            <a:ext cx="9252520" cy="3429000"/>
          </a:xfrm>
          <a:prstGeom prst="rect">
            <a:avLst/>
          </a:prstGeom>
          <a:gradFill>
            <a:gsLst>
              <a:gs pos="48000">
                <a:srgbClr val="A7CAF0">
                  <a:lumMod val="0"/>
                  <a:lumOff val="10000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108520" y="5698585"/>
            <a:ext cx="985192" cy="933438"/>
          </a:xfrm>
          <a:prstGeom prst="rect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088993" y="115473"/>
            <a:ext cx="4968552" cy="10081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endParaRPr lang="ru-RU" sz="2800" dirty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327447" y="210541"/>
            <a:ext cx="411591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r>
              <a:rPr lang="ru-RU" sz="2400" b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и мясо</a:t>
            </a:r>
            <a:endParaRPr lang="ru-RU" sz="2400" b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1598286"/>
            <a:ext cx="4680520" cy="2628292"/>
          </a:xfrm>
          <a:prstGeom prst="rect">
            <a:avLst/>
          </a:prstGeom>
          <a:solidFill>
            <a:srgbClr val="819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297776"/>
              </p:ext>
            </p:extLst>
          </p:nvPr>
        </p:nvGraphicFramePr>
        <p:xfrm>
          <a:off x="179512" y="2204864"/>
          <a:ext cx="4104456" cy="12843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430683"/>
                <a:gridCol w="2673773"/>
              </a:tblGrid>
              <a:tr h="326520">
                <a:tc rowSpan="2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Скот и птица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53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Прогресс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27642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Выполнены на 103%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326520">
                <a:tc rowSpan="2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Молоко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53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Прогресс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32652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Выполнены на 101%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1592796"/>
            <a:ext cx="4392488" cy="612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ahnschrift" pitchFamily="34" charset="0"/>
              </a:rPr>
              <a:t>Социально-экономические показатели</a:t>
            </a:r>
            <a:endParaRPr lang="ru-RU" dirty="0">
              <a:latin typeface="Bahnschrift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5496" y="4365104"/>
            <a:ext cx="4680520" cy="1800200"/>
          </a:xfrm>
          <a:prstGeom prst="rect">
            <a:avLst/>
          </a:prstGeom>
          <a:solidFill>
            <a:srgbClr val="819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2474" y="4437112"/>
            <a:ext cx="43852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ahnschrift" pitchFamily="34" charset="0"/>
              </a:rPr>
              <a:t>Крупный рогатый скот</a:t>
            </a:r>
            <a:endParaRPr lang="ru-RU" dirty="0">
              <a:latin typeface="Bahnschrift" pitchFamily="34" charset="0"/>
            </a:endParaRPr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466636"/>
              </p:ext>
            </p:extLst>
          </p:nvPr>
        </p:nvGraphicFramePr>
        <p:xfrm>
          <a:off x="211731" y="5030851"/>
          <a:ext cx="4328049" cy="68885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357974"/>
                <a:gridCol w="2970075"/>
              </a:tblGrid>
              <a:tr h="33808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Поголовье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53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5650 голов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35076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Прогресс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53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Составляет 100.6%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</a:tbl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4898771" y="4087566"/>
            <a:ext cx="4068452" cy="1564789"/>
          </a:xfrm>
          <a:prstGeom prst="rect">
            <a:avLst/>
          </a:prstGeom>
          <a:solidFill>
            <a:srgbClr val="819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5041683" y="4201865"/>
            <a:ext cx="3811808" cy="1336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Bahnschrift" pitchFamily="34" charset="0"/>
              </a:rPr>
              <a:t>П</a:t>
            </a:r>
            <a:r>
              <a:rPr lang="ru-RU" dirty="0" smtClean="0">
                <a:latin typeface="Bahnschrift" pitchFamily="34" charset="0"/>
              </a:rPr>
              <a:t>роизводство </a:t>
            </a:r>
            <a:r>
              <a:rPr lang="ru-RU" dirty="0">
                <a:latin typeface="Bahnschrift" pitchFamily="34" charset="0"/>
              </a:rPr>
              <a:t>молока в </a:t>
            </a:r>
            <a:r>
              <a:rPr lang="ru-RU" dirty="0" smtClean="0">
                <a:latin typeface="Bahnschrift" pitchFamily="34" charset="0"/>
              </a:rPr>
              <a:t>2021 </a:t>
            </a:r>
            <a:r>
              <a:rPr lang="ru-RU" dirty="0">
                <a:latin typeface="Bahnschrift" pitchFamily="34" charset="0"/>
              </a:rPr>
              <a:t>году по сравнению с </a:t>
            </a:r>
            <a:r>
              <a:rPr lang="ru-RU" dirty="0" smtClean="0">
                <a:latin typeface="Bahnschrift" pitchFamily="34" charset="0"/>
              </a:rPr>
              <a:t>2020 </a:t>
            </a:r>
            <a:r>
              <a:rPr lang="ru-RU" dirty="0">
                <a:latin typeface="Bahnschrift" pitchFamily="34" charset="0"/>
              </a:rPr>
              <a:t>годом </a:t>
            </a:r>
            <a:r>
              <a:rPr lang="ru-RU" dirty="0" smtClean="0">
                <a:latin typeface="Bahnschrift" pitchFamily="34" charset="0"/>
              </a:rPr>
              <a:t>составило 4318,0 кг (99,2%)</a:t>
            </a:r>
            <a:endParaRPr lang="ru-RU" dirty="0">
              <a:latin typeface="Bahnschrift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19" y="15901"/>
            <a:ext cx="820173" cy="921542"/>
          </a:xfrm>
          <a:prstGeom prst="rect">
            <a:avLst/>
          </a:prstGeom>
        </p:spPr>
      </p:pic>
      <p:pic>
        <p:nvPicPr>
          <p:cNvPr id="4098" name="Picture 2" descr="C:\Users\Анна\Desktop\презент\IMG_03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34367"/>
          <a:stretch/>
        </p:blipFill>
        <p:spPr bwMode="auto">
          <a:xfrm>
            <a:off x="4860032" y="746560"/>
            <a:ext cx="4032448" cy="203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57" y="-389696"/>
            <a:ext cx="1515871" cy="1515871"/>
          </a:xfrm>
          <a:prstGeom prst="rect">
            <a:avLst/>
          </a:prstGeom>
        </p:spPr>
      </p:pic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114580"/>
              </p:ext>
            </p:extLst>
          </p:nvPr>
        </p:nvGraphicFramePr>
        <p:xfrm>
          <a:off x="179512" y="3483416"/>
          <a:ext cx="4104456" cy="6096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430683"/>
                <a:gridCol w="2673773"/>
              </a:tblGrid>
              <a:tr h="181826">
                <a:tc rowSpan="2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Зерно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53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Прогресс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ahnschrif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  <a:tr h="14513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Выполнены на 105,3%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F5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42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3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-108520" y="-27384"/>
            <a:ext cx="9252520" cy="2340260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548680"/>
            <a:ext cx="7920880" cy="1213284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170080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620688"/>
            <a:ext cx="6120680" cy="1069268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2  Создание благоприятных условий для развития субъектов малого и среднего предпринимательства.</a:t>
            </a:r>
            <a:endParaRPr lang="ru-RU" sz="2400" b="1" i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465832" y="1736812"/>
            <a:ext cx="0" cy="8280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907704" y="1988840"/>
            <a:ext cx="5328592" cy="1530170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036328" y="2099110"/>
            <a:ext cx="5071343" cy="1350150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1C4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«Малое </a:t>
            </a:r>
            <a:r>
              <a:rPr lang="ru-RU" sz="2000" dirty="0">
                <a:solidFill>
                  <a:srgbClr val="1C4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 и поддержка индивидуальной предпринимательской </a:t>
            </a:r>
            <a:r>
              <a:rPr lang="ru-RU" sz="2000" dirty="0" smtClean="0">
                <a:solidFill>
                  <a:srgbClr val="1C4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инициативы» </a:t>
            </a:r>
            <a:endParaRPr lang="ru-RU" sz="2000" dirty="0">
              <a:solidFill>
                <a:srgbClr val="1C4C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195736" y="3501008"/>
            <a:ext cx="0" cy="3600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948264" y="3501008"/>
            <a:ext cx="0" cy="3600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-108520" y="5193196"/>
            <a:ext cx="9252520" cy="1664804"/>
          </a:xfrm>
          <a:prstGeom prst="rect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2192" y="3933056"/>
            <a:ext cx="3926280" cy="1872208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1C4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1C4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>
                <a:solidFill>
                  <a:srgbClr val="1C4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МБУ «МФЦ» создан Центр поддержки предпринимательства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932040" y="3861048"/>
            <a:ext cx="3528392" cy="2664296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3663" algn="ctr"/>
            <a:r>
              <a:rPr lang="ru-RU" sz="2000" dirty="0">
                <a:solidFill>
                  <a:srgbClr val="1C4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solidFill>
                  <a:srgbClr val="1C4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аботает </a:t>
            </a:r>
            <a:r>
              <a:rPr lang="ru-RU" sz="2000" dirty="0">
                <a:solidFill>
                  <a:srgbClr val="1C4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малого и среднего предпринимательства в муниципальном районе Борский Самарской области на 2020-2024 годы»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96" y="-399110"/>
            <a:ext cx="1515871" cy="15158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44" y="12883"/>
            <a:ext cx="784169" cy="8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44464" y="15198"/>
            <a:ext cx="7920880" cy="1213284"/>
          </a:xfrm>
          <a:prstGeom prst="rect">
            <a:avLst/>
          </a:prstGeom>
          <a:solidFill>
            <a:srgbClr val="569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22943" y="15198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22943" y="-74112"/>
            <a:ext cx="9252520" cy="1556792"/>
          </a:xfrm>
          <a:prstGeom prst="rect">
            <a:avLst/>
          </a:prstGeom>
          <a:solidFill>
            <a:srgbClr val="1A4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62227" y="45451"/>
            <a:ext cx="7482181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287963" algn="l"/>
              </a:tabLst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НП «Малое и среднее предпринимательство и поддержка индивидуальной предпринимательской инициативы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08520" y="3284984"/>
            <a:ext cx="9252520" cy="3573016"/>
          </a:xfrm>
          <a:prstGeom prst="rect">
            <a:avLst/>
          </a:prstGeom>
          <a:solidFill>
            <a:srgbClr val="469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46" y="-30582"/>
            <a:ext cx="820173" cy="921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96" y="-399110"/>
            <a:ext cx="1515871" cy="1515871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961947"/>
              </p:ext>
            </p:extLst>
          </p:nvPr>
        </p:nvGraphicFramePr>
        <p:xfrm>
          <a:off x="107504" y="1052736"/>
          <a:ext cx="8856984" cy="5699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5071"/>
                <a:gridCol w="735650"/>
                <a:gridCol w="792088"/>
                <a:gridCol w="1584175"/>
              </a:tblGrid>
              <a:tr h="75870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ahnschrift" pitchFamily="34" charset="0"/>
                        </a:rPr>
                        <a:t>Наименование показателя</a:t>
                      </a:r>
                      <a:endParaRPr lang="ru-RU" sz="1600" dirty="0"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2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ahnschrift" pitchFamily="34" charset="0"/>
                        </a:rPr>
                        <a:t>План</a:t>
                      </a:r>
                      <a:endParaRPr lang="ru-RU" sz="1600" dirty="0"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2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ahnschrift" pitchFamily="34" charset="0"/>
                        </a:rPr>
                        <a:t>Факт</a:t>
                      </a:r>
                      <a:endParaRPr lang="ru-RU" sz="1600" dirty="0"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2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ahnschrift" pitchFamily="34" charset="0"/>
                        </a:rPr>
                        <a:t>% исполнения</a:t>
                      </a:r>
                      <a:endParaRPr lang="ru-RU" sz="1600" dirty="0">
                        <a:latin typeface="Bahnschrif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22C"/>
                    </a:solidFill>
                  </a:tcPr>
                </a:tc>
              </a:tr>
              <a:tr h="5459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Численность занятых в сфере малого и среднего предпринимательства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2129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2231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104,7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</a:tr>
              <a:tr h="5459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Прирост численности занятых в сфере МСП за счет легализации теневого сектора экономики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44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56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127,3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</a:tr>
              <a:tr h="5525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Количество самозанятых граждан, зафиксировавших свой статус, 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624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940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150,6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</a:tr>
              <a:tr h="10040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 субъектов малого и среднего предпринимательства и самозанятых граждан, физических лиц получивших информационную поддержку, единиц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21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62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295,2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</a:tr>
              <a:tr h="7801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 Количество СМСП, отвечающих требованиям и условиям оказания финансовой поддержки направленных в МЭР СО (АО «ГФСО»)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133,3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</a:tr>
              <a:tr h="7211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Количество  СМСП, отвечающих критериям отнесения к социальному предпринимательству</a:t>
                      </a:r>
                      <a:r>
                        <a:rPr lang="ru-RU" sz="1400" baseline="0" dirty="0" smtClean="0">
                          <a:latin typeface="Bahnschrift" pitchFamily="34" charset="0"/>
                          <a:cs typeface="Times New Roman" pitchFamily="18" charset="0"/>
                        </a:rPr>
                        <a:t> , направленных в МЭР  СО (ИКАСО), ед.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Bahnschrift" pitchFamily="34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1C5"/>
                    </a:solidFill>
                  </a:tcPr>
                </a:tc>
              </a:tr>
              <a:tr h="7801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Количество направленных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 в РЭЦ данных о СМСП – потенциальных экспортёрах,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ahnschrift" pitchFamily="34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solidFill>
                          <a:schemeClr val="bg1"/>
                        </a:solidFill>
                        <a:latin typeface="Bahnschrift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B4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10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3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-108520" y="-27384"/>
            <a:ext cx="9252520" cy="2448272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99492"/>
            <a:ext cx="7920880" cy="1213284"/>
          </a:xfrm>
          <a:prstGeom prst="rect">
            <a:avLst/>
          </a:prstGeom>
          <a:solidFill>
            <a:srgbClr val="569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170080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1590" y="296933"/>
            <a:ext cx="7344816" cy="1069268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r>
              <a:rPr lang="ru-RU" sz="2400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2  Создание благоприятных условий для развития субъектов малого и среднего предпринимательства</a:t>
            </a:r>
            <a:endParaRPr lang="ru-RU" sz="2400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-108520" y="5598240"/>
            <a:ext cx="9252520" cy="1259760"/>
          </a:xfrm>
          <a:prstGeom prst="rect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12" name="6-конечная звезда 11"/>
          <p:cNvSpPr/>
          <p:nvPr/>
        </p:nvSpPr>
        <p:spPr>
          <a:xfrm>
            <a:off x="2717540" y="2132856"/>
            <a:ext cx="3600400" cy="3600400"/>
          </a:xfrm>
          <a:prstGeom prst="star6">
            <a:avLst>
              <a:gd name="adj" fmla="val 0"/>
              <a:gd name="hf" fmla="val 11547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987824" y="1664804"/>
            <a:ext cx="3096344" cy="1152128"/>
          </a:xfrm>
          <a:prstGeom prst="rect">
            <a:avLst/>
          </a:prstGeom>
          <a:gradFill>
            <a:gsLst>
              <a:gs pos="99921">
                <a:srgbClr val="FDFF25">
                  <a:alpha val="4000"/>
                  <a:lumMod val="1000"/>
                </a:srgbClr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Регулярно в администрации муниципального района Борский проводится заседание межведомственной комиссии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23529" y="1664804"/>
            <a:ext cx="2398264" cy="1944216"/>
          </a:xfrm>
          <a:prstGeom prst="rect">
            <a:avLst/>
          </a:prstGeom>
          <a:gradFill>
            <a:gsLst>
              <a:gs pos="99921">
                <a:srgbClr val="FDFF25">
                  <a:alpha val="4000"/>
                  <a:lumMod val="1000"/>
                </a:srgbClr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Ежегодно растёт число предпринимателей вовлечённых в сельскохозяйственную потребительскую кооперацию</a:t>
            </a:r>
            <a:endParaRPr lang="ru-RU" sz="1400" dirty="0">
              <a:solidFill>
                <a:srgbClr val="1C4C29"/>
              </a:solidFill>
              <a:latin typeface="Bahnschrift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17940" y="1664804"/>
            <a:ext cx="2358516" cy="1980220"/>
          </a:xfrm>
          <a:prstGeom prst="rect">
            <a:avLst/>
          </a:prstGeom>
          <a:gradFill>
            <a:gsLst>
              <a:gs pos="99921">
                <a:srgbClr val="FDFF25">
                  <a:alpha val="4000"/>
                  <a:lumMod val="1000"/>
                </a:srgbClr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Предпринимателям </a:t>
            </a:r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Борского района   регулярно оказываются информационно-консультационные услуги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951820" y="5175193"/>
            <a:ext cx="3096344" cy="1278143"/>
          </a:xfrm>
          <a:prstGeom prst="rect">
            <a:avLst/>
          </a:prstGeom>
          <a:gradFill>
            <a:gsLst>
              <a:gs pos="99921">
                <a:srgbClr val="FDFF25">
                  <a:alpha val="4000"/>
                  <a:lumMod val="1000"/>
                </a:srgbClr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В</a:t>
            </a:r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едётся </a:t>
            </a:r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активная работа по выявлению и регистрации </a:t>
            </a:r>
            <a:r>
              <a:rPr lang="ru-RU" sz="1400" dirty="0" err="1">
                <a:solidFill>
                  <a:srgbClr val="1C4C29"/>
                </a:solidFill>
                <a:latin typeface="Bahnschrift" pitchFamily="34" charset="0"/>
              </a:rPr>
              <a:t>самозанятых</a:t>
            </a:r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 граждан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3529" y="4311097"/>
            <a:ext cx="2411462" cy="2142238"/>
          </a:xfrm>
          <a:prstGeom prst="rect">
            <a:avLst/>
          </a:prstGeom>
          <a:gradFill>
            <a:gsLst>
              <a:gs pos="99921">
                <a:srgbClr val="FDFF25">
                  <a:alpha val="4000"/>
                  <a:lumMod val="1000"/>
                </a:srgbClr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Н</a:t>
            </a:r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а </a:t>
            </a:r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территории района ведут деятельность два </a:t>
            </a:r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производителя:</a:t>
            </a:r>
          </a:p>
          <a:p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ИП </a:t>
            </a:r>
            <a:r>
              <a:rPr lang="ru-RU" sz="1400" dirty="0" err="1" smtClean="0">
                <a:solidFill>
                  <a:srgbClr val="1C4C29"/>
                </a:solidFill>
                <a:latin typeface="Bahnschrift" pitchFamily="34" charset="0"/>
              </a:rPr>
              <a:t>Рузанов</a:t>
            </a:r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 В.Ю., </a:t>
            </a:r>
          </a:p>
          <a:p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 </a:t>
            </a:r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ООО «</a:t>
            </a:r>
            <a:r>
              <a:rPr lang="ru-RU" sz="1400" dirty="0" err="1">
                <a:solidFill>
                  <a:srgbClr val="1C4C29"/>
                </a:solidFill>
                <a:latin typeface="Bahnschrift" pitchFamily="34" charset="0"/>
              </a:rPr>
              <a:t>Неприк</a:t>
            </a:r>
            <a:r>
              <a:rPr lang="ru-RU" sz="1400" dirty="0" smtClean="0">
                <a:solidFill>
                  <a:srgbClr val="256536"/>
                </a:solidFill>
                <a:latin typeface="Bahnschrift" pitchFamily="34" charset="0"/>
              </a:rPr>
              <a:t>»,</a:t>
            </a:r>
          </a:p>
          <a:p>
            <a:r>
              <a:rPr lang="ru-RU" sz="1400" dirty="0" smtClean="0">
                <a:solidFill>
                  <a:srgbClr val="256536"/>
                </a:solidFill>
                <a:latin typeface="Bahnschrift" pitchFamily="34" charset="0"/>
              </a:rPr>
              <a:t>СПК колхоз «Луч Ильича», ООО КФХ «Радуга».</a:t>
            </a:r>
            <a:endParaRPr lang="ru-RU" sz="1400" dirty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3599892" y="2978950"/>
            <a:ext cx="1908212" cy="1908212"/>
          </a:xfrm>
          <a:prstGeom prst="ellipse">
            <a:avLst/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317940" y="4311097"/>
            <a:ext cx="2358516" cy="2142238"/>
          </a:xfrm>
          <a:prstGeom prst="rect">
            <a:avLst/>
          </a:prstGeom>
          <a:gradFill>
            <a:gsLst>
              <a:gs pos="99921">
                <a:srgbClr val="FDFF25">
                  <a:alpha val="4000"/>
                  <a:lumMod val="1000"/>
                </a:srgbClr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r"/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Р</a:t>
            </a:r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еализуется </a:t>
            </a:r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проект «</a:t>
            </a:r>
            <a:r>
              <a:rPr lang="ru-RU" sz="1400" dirty="0" err="1">
                <a:solidFill>
                  <a:srgbClr val="1C4C29"/>
                </a:solidFill>
                <a:latin typeface="Bahnschrift" pitchFamily="34" charset="0"/>
              </a:rPr>
              <a:t>Агростартап</a:t>
            </a:r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». </a:t>
            </a:r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С 2019 г. </a:t>
            </a:r>
            <a:r>
              <a:rPr lang="ru-RU" sz="1400" dirty="0" err="1">
                <a:solidFill>
                  <a:srgbClr val="1C4C29"/>
                </a:solidFill>
                <a:latin typeface="Bahnschrift" pitchFamily="34" charset="0"/>
              </a:rPr>
              <a:t>грантовая</a:t>
            </a:r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 поддержка была оказана </a:t>
            </a:r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шести </a:t>
            </a:r>
            <a:r>
              <a:rPr lang="ru-RU" sz="1400" dirty="0">
                <a:solidFill>
                  <a:srgbClr val="1C4C29"/>
                </a:solidFill>
                <a:latin typeface="Bahnschrift" pitchFamily="34" charset="0"/>
              </a:rPr>
              <a:t>фермерам муниципального района Борский.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71900" y="3068960"/>
            <a:ext cx="1728192" cy="1728192"/>
          </a:xfrm>
          <a:prstGeom prst="ellipse">
            <a:avLst/>
          </a:prstGeom>
          <a:gradFill>
            <a:gsLst>
              <a:gs pos="99921">
                <a:srgbClr val="FDFF25">
                  <a:alpha val="4000"/>
                  <a:lumMod val="1000"/>
                </a:srgbClr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635896" y="3212976"/>
            <a:ext cx="180020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1C4C29"/>
                </a:solidFill>
                <a:latin typeface="Bahnschrift" pitchFamily="34" charset="0"/>
              </a:rPr>
              <a:t>Мероприятия, направленные на решение задачи</a:t>
            </a:r>
            <a:endParaRPr lang="ru-RU" sz="1400" dirty="0">
              <a:solidFill>
                <a:srgbClr val="1C4C29"/>
              </a:solidFill>
              <a:latin typeface="Bahnschrift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93" y="30464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0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-108520" y="-27384"/>
            <a:ext cx="1368152" cy="6885384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8712968" cy="3312368"/>
          </a:xfrm>
          <a:prstGeom prst="rect">
            <a:avLst/>
          </a:prstGeom>
          <a:solidFill>
            <a:srgbClr val="46945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7420" y="836712"/>
            <a:ext cx="7560840" cy="5112568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8712968" cy="6264696"/>
          </a:xfrm>
          <a:prstGeom prst="rect">
            <a:avLst/>
          </a:prstGeom>
          <a:noFill/>
          <a:ln>
            <a:solidFill>
              <a:srgbClr val="428A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811996" y="1508046"/>
            <a:ext cx="3375992" cy="3375992"/>
          </a:xfrm>
          <a:prstGeom prst="ellipse">
            <a:avLst/>
          </a:prstGeom>
          <a:solidFill>
            <a:srgbClr val="66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128686"/>
            <a:ext cx="2880320" cy="1800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ctr"/>
            <a:endParaRPr lang="ru-RU" sz="2400" dirty="0" smtClean="0">
              <a:solidFill>
                <a:srgbClr val="256536"/>
              </a:solidFill>
              <a:latin typeface="Bahnschrift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– социум</a:t>
            </a:r>
            <a:endParaRPr lang="ru-RU" sz="2400" b="1" dirty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6084" y="3501007"/>
            <a:ext cx="2990998" cy="18001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algn="ctr"/>
            <a:r>
              <a:rPr lang="ru-RU" sz="2400" b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</a:p>
          <a:p>
            <a:pPr marL="173038" algn="ctr"/>
            <a:r>
              <a:rPr lang="ru-RU" sz="2400" b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sz="2400" b="1" dirty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предприниматель</a:t>
            </a:r>
            <a:endParaRPr lang="ru-RU" sz="2400" dirty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38584" y="1116124"/>
            <a:ext cx="3008978" cy="1800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2400" b="1" i="1" dirty="0" smtClean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algn="ctr"/>
            <a:r>
              <a:rPr lang="ru-RU" sz="2400" b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400" b="1" dirty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– среда </a:t>
            </a:r>
            <a:r>
              <a:rPr lang="ru-RU" sz="2400" b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обитания</a:t>
            </a:r>
            <a:endParaRPr lang="ru-RU" sz="2400" dirty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20072" y="3501007"/>
            <a:ext cx="2880320" cy="1800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endParaRPr lang="ru-RU" sz="2400" b="1" dirty="0" smtClean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sz="2400" b="1" dirty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институт местного самоуправления</a:t>
            </a:r>
            <a:endParaRPr lang="ru-RU" sz="2400" dirty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419872" y="2132199"/>
            <a:ext cx="2160895" cy="216089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Bahnschrift" pitchFamily="34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131840" y="1988840"/>
            <a:ext cx="2736304" cy="234026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направления стратегии</a:t>
            </a:r>
          </a:p>
        </p:txBody>
      </p:sp>
      <p:cxnSp>
        <p:nvCxnSpPr>
          <p:cNvPr id="22" name="Соединительная линия уступом 21"/>
          <p:cNvCxnSpPr/>
          <p:nvPr/>
        </p:nvCxnSpPr>
        <p:spPr>
          <a:xfrm rot="16200000" flipV="1">
            <a:off x="3275856" y="1196751"/>
            <a:ext cx="1152128" cy="1008112"/>
          </a:xfrm>
          <a:prstGeom prst="bentConnector3">
            <a:avLst>
              <a:gd name="adj1" fmla="val 100757"/>
            </a:avLst>
          </a:prstGeom>
          <a:ln>
            <a:solidFill>
              <a:srgbClr val="2565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/>
          <p:nvPr/>
        </p:nvCxnSpPr>
        <p:spPr>
          <a:xfrm rot="5400000" flipH="1" flipV="1">
            <a:off x="4515350" y="1196750"/>
            <a:ext cx="1152128" cy="1008112"/>
          </a:xfrm>
          <a:prstGeom prst="bentConnector3">
            <a:avLst>
              <a:gd name="adj1" fmla="val 100757"/>
            </a:avLst>
          </a:prstGeom>
          <a:ln>
            <a:solidFill>
              <a:srgbClr val="2565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rot="5400000">
            <a:off x="3275856" y="4221088"/>
            <a:ext cx="1152128" cy="1008112"/>
          </a:xfrm>
          <a:prstGeom prst="bentConnector3">
            <a:avLst>
              <a:gd name="adj1" fmla="val 100757"/>
            </a:avLst>
          </a:prstGeom>
          <a:ln>
            <a:solidFill>
              <a:srgbClr val="2565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>
          <a:xfrm rot="16200000" flipH="1">
            <a:off x="4515350" y="4221087"/>
            <a:ext cx="1152128" cy="1008112"/>
          </a:xfrm>
          <a:prstGeom prst="bentConnector3">
            <a:avLst>
              <a:gd name="adj1" fmla="val 100757"/>
            </a:avLst>
          </a:prstGeom>
          <a:ln>
            <a:solidFill>
              <a:srgbClr val="2565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" y="87908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15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8712968" cy="3312368"/>
          </a:xfrm>
          <a:prstGeom prst="rect">
            <a:avLst/>
          </a:prstGeom>
          <a:solidFill>
            <a:srgbClr val="B5DDD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7420" y="764704"/>
            <a:ext cx="7560840" cy="5112568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8712968" cy="6264696"/>
          </a:xfrm>
          <a:prstGeom prst="rect">
            <a:avLst/>
          </a:prstGeom>
          <a:noFill/>
          <a:ln>
            <a:solidFill>
              <a:srgbClr val="B5D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991580"/>
            <a:ext cx="7056784" cy="106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№ </a:t>
            </a:r>
            <a:r>
              <a:rPr lang="ru-RU" sz="2400" b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</a:t>
            </a:r>
            <a:r>
              <a:rPr lang="ru-RU" sz="2400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район – институт местного самоуправления</a:t>
            </a:r>
            <a:r>
              <a:rPr lang="ru-RU" sz="2400" b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2204864"/>
            <a:ext cx="3240360" cy="3384376"/>
          </a:xfrm>
          <a:prstGeom prst="rect">
            <a:avLst/>
          </a:prstGeom>
          <a:solidFill>
            <a:srgbClr val="D9C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000" b="1" dirty="0" smtClean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2204864"/>
            <a:ext cx="3240360" cy="3384376"/>
          </a:xfrm>
          <a:prstGeom prst="rect">
            <a:avLst/>
          </a:prstGeom>
          <a:solidFill>
            <a:srgbClr val="D9C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000" b="1" dirty="0" smtClean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2418509"/>
            <a:ext cx="2808312" cy="2376264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2550"/>
            <a:r>
              <a:rPr lang="ru-RU" dirty="0" smtClean="0">
                <a:solidFill>
                  <a:srgbClr val="256536"/>
                </a:solidFill>
              </a:rPr>
              <a:t>Задача </a:t>
            </a:r>
            <a:r>
              <a:rPr lang="ru-RU" dirty="0">
                <a:solidFill>
                  <a:srgbClr val="256536"/>
                </a:solidFill>
              </a:rPr>
              <a:t>№ 1. Формирование  устойчивой бюджетно-финансовой основы стратегического развития муниципального района</a:t>
            </a:r>
            <a:endParaRPr lang="ru-RU" dirty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08636" y="2420888"/>
            <a:ext cx="2808312" cy="2376264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2550"/>
            <a:r>
              <a:rPr lang="ru-RU" dirty="0">
                <a:solidFill>
                  <a:srgbClr val="256536"/>
                </a:solidFill>
              </a:rPr>
              <a:t>Задача № 2. Обеспечение  внедрения эффективных технологий муниципального менеджмента и активизации гражданских инициатив населения.</a:t>
            </a:r>
            <a:endParaRPr lang="ru-RU" dirty="0">
              <a:solidFill>
                <a:srgbClr val="256536"/>
              </a:solidFill>
              <a:latin typeface="Bahnschrift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" y="90282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108520" y="-27384"/>
            <a:ext cx="2736304" cy="6885384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0"/>
            <a:ext cx="720080" cy="6858000"/>
          </a:xfrm>
          <a:prstGeom prst="rect">
            <a:avLst/>
          </a:prstGeom>
          <a:solidFill>
            <a:srgbClr val="0E2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49388" y="284986"/>
            <a:ext cx="6984776" cy="1440160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5409" y="474140"/>
            <a:ext cx="6914612" cy="1069268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r>
              <a:rPr lang="ru-RU" sz="2400" b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1 Формирование  устойчивой бюджетно-финансовой основы стратегического развития муниципального района</a:t>
            </a:r>
            <a:endParaRPr lang="ru-RU" sz="2400" b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ройная стрелка влево/вправо/вверх 9"/>
          <p:cNvSpPr/>
          <p:nvPr/>
        </p:nvSpPr>
        <p:spPr>
          <a:xfrm flipV="1">
            <a:off x="4211706" y="2411760"/>
            <a:ext cx="4068452" cy="1296144"/>
          </a:xfrm>
          <a:prstGeom prst="leftRightUpArrow">
            <a:avLst>
              <a:gd name="adj1" fmla="val 4724"/>
              <a:gd name="adj2" fmla="val 0"/>
              <a:gd name="adj3" fmla="val 2324"/>
            </a:avLst>
          </a:prstGeom>
          <a:solidFill>
            <a:srgbClr val="BBCFA1"/>
          </a:solidFill>
          <a:ln>
            <a:solidFill>
              <a:srgbClr val="BBC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17840" y="1979712"/>
            <a:ext cx="1656184" cy="1008112"/>
          </a:xfrm>
          <a:prstGeom prst="roundRect">
            <a:avLst/>
          </a:prstGeom>
          <a:solidFill>
            <a:srgbClr val="D3E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1C4C29"/>
                </a:solidFill>
              </a:rPr>
              <a:t>Бюджет муниципального района</a:t>
            </a:r>
            <a:endParaRPr lang="ru-RU" sz="1400" dirty="0">
              <a:solidFill>
                <a:srgbClr val="1C4C2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78610" y="2059732"/>
            <a:ext cx="1224136" cy="720080"/>
          </a:xfrm>
          <a:prstGeom prst="rect">
            <a:avLst/>
          </a:prstGeom>
          <a:solidFill>
            <a:srgbClr val="EBF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1C4C29"/>
                </a:solidFill>
              </a:rPr>
              <a:t>Социальная политика</a:t>
            </a:r>
            <a:endParaRPr lang="ru-RU" sz="1400" dirty="0">
              <a:solidFill>
                <a:srgbClr val="1C4C29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80312" y="2051720"/>
            <a:ext cx="1512168" cy="720080"/>
          </a:xfrm>
          <a:prstGeom prst="rect">
            <a:avLst/>
          </a:prstGeom>
          <a:solidFill>
            <a:srgbClr val="EBF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1C4C29"/>
                </a:solidFill>
              </a:rPr>
              <a:t>Инвестиционная политика</a:t>
            </a:r>
            <a:endParaRPr lang="ru-RU" sz="1400" dirty="0">
              <a:solidFill>
                <a:srgbClr val="1C4C2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212976"/>
            <a:ext cx="1224136" cy="720080"/>
          </a:xfrm>
          <a:prstGeom prst="rect">
            <a:avLst/>
          </a:prstGeom>
          <a:solidFill>
            <a:srgbClr val="EBF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1C4C29"/>
                </a:solidFill>
              </a:rPr>
              <a:t>Финансовая политика</a:t>
            </a:r>
            <a:endParaRPr lang="ru-RU" sz="1400" dirty="0">
              <a:solidFill>
                <a:srgbClr val="1C4C2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3068960"/>
            <a:ext cx="4788532" cy="3384376"/>
          </a:xfrm>
          <a:prstGeom prst="rect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76207" y="3212976"/>
            <a:ext cx="4426540" cy="3024336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3568" y="3401616"/>
            <a:ext cx="4104456" cy="2619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endParaRPr lang="ru-RU" dirty="0" smtClean="0">
              <a:solidFill>
                <a:srgbClr val="1C4C29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1C4C29"/>
                </a:solidFill>
                <a:latin typeface="Bahnschrift" pitchFamily="34" charset="0"/>
              </a:rPr>
              <a:t>В </a:t>
            </a:r>
            <a:r>
              <a:rPr lang="ru-RU" dirty="0" smtClean="0">
                <a:solidFill>
                  <a:srgbClr val="1C4C29"/>
                </a:solidFill>
                <a:latin typeface="Bahnschrift" pitchFamily="34" charset="0"/>
              </a:rPr>
              <a:t>2022 </a:t>
            </a:r>
            <a:r>
              <a:rPr lang="ru-RU" dirty="0" smtClean="0">
                <a:solidFill>
                  <a:srgbClr val="1C4C29"/>
                </a:solidFill>
                <a:latin typeface="Bahnschrift" pitchFamily="34" charset="0"/>
              </a:rPr>
              <a:t>г. по  сравнению с </a:t>
            </a:r>
            <a:r>
              <a:rPr lang="ru-RU" dirty="0" smtClean="0">
                <a:solidFill>
                  <a:srgbClr val="1C4C29"/>
                </a:solidFill>
                <a:latin typeface="Bahnschrift" pitchFamily="34" charset="0"/>
              </a:rPr>
              <a:t>2018 </a:t>
            </a:r>
            <a:r>
              <a:rPr lang="ru-RU" dirty="0" smtClean="0">
                <a:solidFill>
                  <a:srgbClr val="1C4C29"/>
                </a:solidFill>
                <a:latin typeface="Bahnschrift" pitchFamily="34" charset="0"/>
              </a:rPr>
              <a:t>г. бюджет муниципального района Борский  увеличился на </a:t>
            </a:r>
            <a:r>
              <a:rPr lang="ru-RU" dirty="0" smtClean="0">
                <a:solidFill>
                  <a:srgbClr val="1C4C29"/>
                </a:solidFill>
                <a:latin typeface="Bahnschrift" pitchFamily="34" charset="0"/>
              </a:rPr>
              <a:t>154</a:t>
            </a:r>
            <a:r>
              <a:rPr lang="ru-RU" dirty="0" smtClean="0">
                <a:solidFill>
                  <a:srgbClr val="1C4C29"/>
                </a:solidFill>
                <a:latin typeface="Bahnschrift" pitchFamily="34" charset="0"/>
              </a:rPr>
              <a:t> млн.791 </a:t>
            </a:r>
            <a:r>
              <a:rPr lang="ru-RU" dirty="0">
                <a:solidFill>
                  <a:srgbClr val="1C4C29"/>
                </a:solidFill>
                <a:latin typeface="Bahnschrift" pitchFamily="34" charset="0"/>
              </a:rPr>
              <a:t>тыс. руб. </a:t>
            </a:r>
            <a:endParaRPr lang="ru-RU" dirty="0" smtClean="0">
              <a:solidFill>
                <a:srgbClr val="1C4C29"/>
              </a:solidFill>
              <a:latin typeface="Bahnschrift" pitchFamily="34" charset="0"/>
            </a:endParaRPr>
          </a:p>
          <a:p>
            <a:endParaRPr lang="ru-RU" dirty="0">
              <a:solidFill>
                <a:srgbClr val="1C4C29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1C4C29"/>
                </a:solidFill>
                <a:latin typeface="Bahnschrift" pitchFamily="34" charset="0"/>
              </a:rPr>
              <a:t>Увеличение бюджета </a:t>
            </a:r>
            <a:r>
              <a:rPr lang="ru-RU" dirty="0">
                <a:solidFill>
                  <a:srgbClr val="1C4C29"/>
                </a:solidFill>
                <a:latin typeface="Bahnschrift" pitchFamily="34" charset="0"/>
                <a:sym typeface="Wingdings"/>
              </a:rPr>
              <a:t> реализация проектов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srgbClr val="1C4C29"/>
              </a:solidFill>
              <a:latin typeface="Bahnschrift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34314" y="4077072"/>
            <a:ext cx="3475579" cy="1971381"/>
          </a:xfrm>
          <a:prstGeom prst="rect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580112" y="4258505"/>
            <a:ext cx="3125272" cy="1608514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2120" y="4436091"/>
            <a:ext cx="2921545" cy="1296144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C4C29"/>
              </a:solidFill>
              <a:latin typeface="Bahnschrift" pitchFamily="34" charset="0"/>
              <a:sym typeface="Wingdings"/>
            </a:endParaRPr>
          </a:p>
          <a:p>
            <a:pPr algn="ctr"/>
            <a:r>
              <a:rPr lang="ru-RU" dirty="0" smtClean="0">
                <a:solidFill>
                  <a:srgbClr val="1C4C29"/>
                </a:solidFill>
                <a:latin typeface="Bahnschrift" pitchFamily="34" charset="0"/>
              </a:rPr>
              <a:t>Объём </a:t>
            </a:r>
            <a:r>
              <a:rPr lang="ru-RU" dirty="0">
                <a:solidFill>
                  <a:srgbClr val="1C4C29"/>
                </a:solidFill>
                <a:latin typeface="Bahnschrift" pitchFamily="34" charset="0"/>
              </a:rPr>
              <a:t>полученных дотаций за </a:t>
            </a:r>
            <a:r>
              <a:rPr lang="ru-RU" dirty="0" smtClean="0">
                <a:solidFill>
                  <a:srgbClr val="1C4C29"/>
                </a:solidFill>
                <a:latin typeface="Bahnschrift" pitchFamily="34" charset="0"/>
              </a:rPr>
              <a:t>5 </a:t>
            </a:r>
            <a:r>
              <a:rPr lang="ru-RU" dirty="0">
                <a:solidFill>
                  <a:srgbClr val="1C4C29"/>
                </a:solidFill>
                <a:latin typeface="Bahnschrift" pitchFamily="34" charset="0"/>
              </a:rPr>
              <a:t>лет составил </a:t>
            </a:r>
            <a:endParaRPr lang="ru-RU" dirty="0" smtClean="0">
              <a:solidFill>
                <a:srgbClr val="1C4C29"/>
              </a:solidFill>
              <a:latin typeface="Bahnschrift" pitchFamily="34" charset="0"/>
            </a:endParaRPr>
          </a:p>
          <a:p>
            <a:pPr algn="ctr"/>
            <a:r>
              <a:rPr lang="ru-RU" dirty="0" smtClean="0">
                <a:solidFill>
                  <a:srgbClr val="1C4C29"/>
                </a:solidFill>
                <a:latin typeface="Bahnschrift" pitchFamily="34" charset="0"/>
              </a:rPr>
              <a:t>9 млн.565 </a:t>
            </a:r>
            <a:r>
              <a:rPr lang="ru-RU" dirty="0">
                <a:solidFill>
                  <a:srgbClr val="1C4C29"/>
                </a:solidFill>
                <a:latin typeface="Bahnschrift" pitchFamily="34" charset="0"/>
              </a:rPr>
              <a:t>тыс.руб. </a:t>
            </a:r>
          </a:p>
          <a:p>
            <a:pPr algn="r"/>
            <a:endParaRPr lang="ru-RU" dirty="0">
              <a:solidFill>
                <a:srgbClr val="1C4C29"/>
              </a:solidFill>
              <a:latin typeface="Bahnschrift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" y="83524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884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17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-27385"/>
            <a:ext cx="4968552" cy="6885385"/>
          </a:xfrm>
          <a:prstGeom prst="rect">
            <a:avLst/>
          </a:prstGeom>
          <a:solidFill>
            <a:srgbClr val="428A5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2D7B41"/>
              </a:solidFill>
            </a:endParaRPr>
          </a:p>
          <a:p>
            <a:pPr algn="ctr"/>
            <a:endParaRPr lang="ru-RU" dirty="0">
              <a:solidFill>
                <a:srgbClr val="2D7B4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88420" y="1880828"/>
            <a:ext cx="9252520" cy="1872208"/>
          </a:xfrm>
          <a:prstGeom prst="rect">
            <a:avLst/>
          </a:prstGeom>
          <a:solidFill>
            <a:srgbClr val="0E2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2D7B41"/>
              </a:solidFill>
            </a:endParaRPr>
          </a:p>
          <a:p>
            <a:pPr algn="ctr"/>
            <a:endParaRPr lang="ru-RU" dirty="0">
              <a:solidFill>
                <a:srgbClr val="2D7B4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7420" y="1448780"/>
            <a:ext cx="7560840" cy="3564396"/>
          </a:xfrm>
          <a:prstGeom prst="rect">
            <a:avLst/>
          </a:prstGeom>
          <a:gradFill>
            <a:gsLst>
              <a:gs pos="99921">
                <a:srgbClr val="FDFF25"/>
              </a:gs>
              <a:gs pos="99843">
                <a:srgbClr val="FBFE25"/>
              </a:gs>
              <a:gs pos="99687">
                <a:srgbClr val="F7FC26"/>
              </a:gs>
              <a:gs pos="99375">
                <a:srgbClr val="EFF827"/>
              </a:gs>
              <a:gs pos="98750">
                <a:srgbClr val="DEF12A"/>
              </a:gs>
              <a:gs pos="97500">
                <a:srgbClr val="BDE330"/>
              </a:gs>
              <a:gs pos="91000">
                <a:srgbClr val="FFFF00">
                  <a:lumMod val="86000"/>
                  <a:lumOff val="14000"/>
                  <a:alpha val="59000"/>
                </a:srgbClr>
              </a:gs>
              <a:gs pos="95000">
                <a:srgbClr val="7AC63B"/>
              </a:gs>
              <a:gs pos="66000">
                <a:srgbClr val="B8DFE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88420" y="332656"/>
            <a:ext cx="9252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-127190" y="6381328"/>
            <a:ext cx="9252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549508" y="2490097"/>
            <a:ext cx="5976664" cy="1062155"/>
          </a:xfrm>
          <a:prstGeom prst="rect">
            <a:avLst/>
          </a:prstGeom>
          <a:solidFill>
            <a:srgbClr val="D5E1C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153B1F"/>
                </a:solidFill>
                <a:latin typeface="Bahnschrift" pitchFamily="34" charset="0"/>
              </a:rPr>
              <a:t>Спасибо за внимание!</a:t>
            </a:r>
            <a:endParaRPr lang="ru-RU" sz="3600" dirty="0">
              <a:solidFill>
                <a:srgbClr val="153B1F"/>
              </a:solidFill>
              <a:latin typeface="Bahnschrift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88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16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extLst/>
        </p:spPr>
      </p:pic>
      <p:sp>
        <p:nvSpPr>
          <p:cNvPr id="18" name="Прямоугольник 17"/>
          <p:cNvSpPr/>
          <p:nvPr/>
        </p:nvSpPr>
        <p:spPr>
          <a:xfrm>
            <a:off x="-108520" y="-27384"/>
            <a:ext cx="1028724" cy="6885384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8712968" cy="3312368"/>
          </a:xfrm>
          <a:prstGeom prst="rect">
            <a:avLst/>
          </a:prstGeom>
          <a:solidFill>
            <a:srgbClr val="46945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1580" y="872716"/>
            <a:ext cx="7560840" cy="5112568"/>
          </a:xfrm>
          <a:prstGeom prst="rect">
            <a:avLst/>
          </a:prstGeom>
          <a:gradFill flip="none" rotWithShape="1"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96000">
                <a:schemeClr val="accent5">
                  <a:lumMod val="45000"/>
                  <a:lumOff val="55000"/>
                </a:schemeClr>
              </a:gs>
              <a:gs pos="69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8712968" cy="6264696"/>
          </a:xfrm>
          <a:prstGeom prst="rect">
            <a:avLst/>
          </a:prstGeom>
          <a:noFill/>
          <a:ln>
            <a:solidFill>
              <a:srgbClr val="469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75" y="-37349"/>
            <a:ext cx="1193353" cy="96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908720"/>
            <a:ext cx="642932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№ 1 </a:t>
            </a:r>
            <a:endParaRPr lang="ru-RU" sz="2400" b="1" i="1" dirty="0" smtClean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– социум</a:t>
            </a:r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9669" y="2204864"/>
            <a:ext cx="3240360" cy="3384376"/>
          </a:xfrm>
          <a:prstGeom prst="rect">
            <a:avLst/>
          </a:prstGeom>
          <a:solidFill>
            <a:srgbClr val="66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000" b="1" dirty="0" smtClean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2204864"/>
            <a:ext cx="3240360" cy="3384376"/>
          </a:xfrm>
          <a:prstGeom prst="rect">
            <a:avLst/>
          </a:prstGeom>
          <a:solidFill>
            <a:srgbClr val="66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000" b="1" dirty="0" smtClean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31640" y="2384884"/>
            <a:ext cx="2808312" cy="2160240"/>
          </a:xfrm>
          <a:prstGeom prst="rect">
            <a:avLst/>
          </a:prstGeom>
          <a:gradFill>
            <a:gsLst>
              <a:gs pos="0">
                <a:srgbClr val="A7CAF0">
                  <a:lumMod val="98000"/>
                  <a:lumOff val="2000"/>
                  <a:alpha val="0"/>
                </a:srgbClr>
              </a:gs>
              <a:gs pos="96000">
                <a:schemeClr val="accent5">
                  <a:lumMod val="45000"/>
                  <a:lumOff val="55000"/>
                </a:schemeClr>
              </a:gs>
              <a:gs pos="69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Задача № 1</a:t>
            </a:r>
          </a:p>
          <a:p>
            <a:pPr marL="177800"/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Создание условий для демографической стабилизации муниципального района.</a:t>
            </a:r>
            <a:endParaRPr lang="ru-RU" dirty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08636" y="2387263"/>
            <a:ext cx="2808312" cy="2160240"/>
          </a:xfrm>
          <a:prstGeom prst="rect">
            <a:avLst/>
          </a:prstGeom>
          <a:gradFill>
            <a:gsLst>
              <a:gs pos="0">
                <a:srgbClr val="A7CAF0">
                  <a:lumMod val="98000"/>
                  <a:lumOff val="2000"/>
                  <a:alpha val="0"/>
                </a:srgbClr>
              </a:gs>
              <a:gs pos="96000">
                <a:schemeClr val="accent5">
                  <a:lumMod val="45000"/>
                  <a:lumOff val="55000"/>
                </a:schemeClr>
              </a:gs>
              <a:gs pos="69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ru-RU" b="1" dirty="0">
                <a:solidFill>
                  <a:srgbClr val="256536"/>
                </a:solidFill>
                <a:latin typeface="Bahnschrift" pitchFamily="34" charset="0"/>
              </a:rPr>
              <a:t>Задача № </a:t>
            </a:r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2 </a:t>
            </a:r>
            <a:r>
              <a:rPr lang="ru-RU" b="1" dirty="0">
                <a:solidFill>
                  <a:srgbClr val="256536"/>
                </a:solidFill>
                <a:latin typeface="Bahnschrift" pitchFamily="34" charset="0"/>
              </a:rPr>
              <a:t>Устойчивое развитие отраслей социальной сферы, формирующих человеческий капитал.</a:t>
            </a:r>
            <a:endParaRPr lang="ru-RU" dirty="0">
              <a:solidFill>
                <a:srgbClr val="256536"/>
              </a:solidFill>
              <a:latin typeface="Bahnschrift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" y="72008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CAF0">
                <a:alpha val="42000"/>
                <a:lumMod val="98000"/>
                <a:lumOff val="2000"/>
              </a:srgbClr>
            </a:gs>
            <a:gs pos="35000">
              <a:schemeClr val="tx2">
                <a:lumMod val="40000"/>
                <a:lumOff val="60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4000">
              <a:srgbClr val="FFCC0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1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89687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8520" y="0"/>
            <a:ext cx="9252520" cy="3645024"/>
          </a:xfrm>
          <a:prstGeom prst="rect">
            <a:avLst/>
          </a:prstGeom>
          <a:solidFill>
            <a:srgbClr val="A1BC7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08520" y="0"/>
            <a:ext cx="1584176" cy="6858000"/>
          </a:xfrm>
          <a:prstGeom prst="rect">
            <a:avLst/>
          </a:prstGeom>
          <a:solidFill>
            <a:srgbClr val="66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6980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16632"/>
            <a:ext cx="8208912" cy="86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88640"/>
            <a:ext cx="799288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ctr"/>
            <a:r>
              <a:rPr lang="ru-RU" sz="24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1  Создание условий для демографической стабилизации муниципального района</a:t>
            </a:r>
            <a:endParaRPr lang="ru-RU" sz="2400" i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532" y="1349628"/>
            <a:ext cx="3888432" cy="4239611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653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0172" y="1344114"/>
            <a:ext cx="3964276" cy="4245125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6536"/>
              </a:solidFill>
            </a:endParaRPr>
          </a:p>
        </p:txBody>
      </p:sp>
      <p:pic>
        <p:nvPicPr>
          <p:cNvPr id="17" name="Picture 3" descr="F:\Наташенька\первый 20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8" b="29525"/>
          <a:stretch/>
        </p:blipFill>
        <p:spPr bwMode="auto">
          <a:xfrm>
            <a:off x="4667120" y="1359284"/>
            <a:ext cx="3865320" cy="18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1559" y="2924944"/>
            <a:ext cx="3713633" cy="230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256536"/>
              </a:solidFill>
              <a:latin typeface="Bahnschrift" pitchFamily="34" charset="0"/>
            </a:endParaRPr>
          </a:p>
          <a:p>
            <a:endParaRPr lang="ru-RU" b="1" dirty="0">
              <a:solidFill>
                <a:srgbClr val="256536"/>
              </a:solidFill>
              <a:latin typeface="Bahnschrift" pitchFamily="34" charset="0"/>
            </a:endParaRPr>
          </a:p>
          <a:p>
            <a:pPr algn="ctr"/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Программ </a:t>
            </a:r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«Молодой </a:t>
            </a:r>
            <a:r>
              <a:rPr lang="ru-RU" b="1" dirty="0">
                <a:solidFill>
                  <a:srgbClr val="256536"/>
                </a:solidFill>
                <a:latin typeface="Bahnschrift" pitchFamily="34" charset="0"/>
              </a:rPr>
              <a:t>семье-доступное жилье</a:t>
            </a:r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» и «Устойчивое развитие сельских территорий» :</a:t>
            </a:r>
            <a:endParaRPr lang="ru-RU" b="1" dirty="0" smtClean="0">
              <a:solidFill>
                <a:srgbClr val="256536"/>
              </a:solidFill>
              <a:latin typeface="Bahnschrift" pitchFamily="34" charset="0"/>
            </a:endParaRPr>
          </a:p>
          <a:p>
            <a:pPr algn="ctr"/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Произведено </a:t>
            </a:r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10 выплат </a:t>
            </a:r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на строительство (приобретение) жилья </a:t>
            </a:r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в </a:t>
            </a:r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общем </a:t>
            </a:r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объёме</a:t>
            </a:r>
          </a:p>
          <a:p>
            <a:pPr algn="ctr"/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7 </a:t>
            </a:r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млн</a:t>
            </a:r>
            <a:r>
              <a:rPr lang="ru-RU" b="1" dirty="0">
                <a:solidFill>
                  <a:srgbClr val="256536"/>
                </a:solidFill>
                <a:latin typeface="Bahnschrift" pitchFamily="34" charset="0"/>
              </a:rPr>
              <a:t>. </a:t>
            </a:r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633 тыс</a:t>
            </a:r>
            <a:r>
              <a:rPr lang="ru-RU" b="1" dirty="0">
                <a:solidFill>
                  <a:srgbClr val="256536"/>
                </a:solidFill>
                <a:latin typeface="Bahnschrift" pitchFamily="34" charset="0"/>
              </a:rPr>
              <a:t>.  руб. </a:t>
            </a:r>
            <a:endParaRPr lang="ru-RU" dirty="0">
              <a:solidFill>
                <a:srgbClr val="256536"/>
              </a:solidFill>
              <a:latin typeface="Bahnschrift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816" t="20260" r="-16175" b="16406"/>
          <a:stretch/>
        </p:blipFill>
        <p:spPr bwMode="auto">
          <a:xfrm>
            <a:off x="181216" y="1374386"/>
            <a:ext cx="4610384" cy="187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860032" y="3303499"/>
            <a:ext cx="3576398" cy="1925701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256536"/>
              </a:solidFill>
              <a:latin typeface="Bahnschrift" pitchFamily="34" charset="0"/>
            </a:endParaRPr>
          </a:p>
          <a:p>
            <a:endParaRPr lang="ru-RU" b="1" dirty="0">
              <a:solidFill>
                <a:srgbClr val="256536"/>
              </a:solidFill>
              <a:latin typeface="Bahnschrift" pitchFamily="34" charset="0"/>
            </a:endParaRPr>
          </a:p>
          <a:p>
            <a:pPr algn="ctr"/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Программа </a:t>
            </a:r>
            <a:r>
              <a:rPr lang="ru-RU" b="1" dirty="0">
                <a:solidFill>
                  <a:srgbClr val="256536"/>
                </a:solidFill>
                <a:latin typeface="Bahnschrift" pitchFamily="34" charset="0"/>
              </a:rPr>
              <a:t>«Дети муниципального района Борский</a:t>
            </a:r>
            <a:r>
              <a:rPr lang="ru-RU" b="1" dirty="0" smtClean="0">
                <a:solidFill>
                  <a:srgbClr val="256536"/>
                </a:solidFill>
                <a:latin typeface="Bahnschrift" pitchFamily="34" charset="0"/>
              </a:rPr>
              <a:t>»:</a:t>
            </a:r>
          </a:p>
          <a:p>
            <a:pPr algn="ctr"/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П</a:t>
            </a:r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ри рождении первого ребёнка  предусмотрена выплата  в </a:t>
            </a:r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размере </a:t>
            </a:r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7500 рублей, </a:t>
            </a:r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выплаты получили </a:t>
            </a:r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80 </a:t>
            </a:r>
            <a:r>
              <a:rPr lang="ru-RU" dirty="0">
                <a:solidFill>
                  <a:srgbClr val="256536"/>
                </a:solidFill>
                <a:latin typeface="Bahnschrift" pitchFamily="34" charset="0"/>
              </a:rPr>
              <a:t>семей на </a:t>
            </a:r>
            <a:r>
              <a:rPr lang="ru-RU" dirty="0" smtClean="0">
                <a:solidFill>
                  <a:srgbClr val="256536"/>
                </a:solidFill>
                <a:latin typeface="Bahnschrift" pitchFamily="34" charset="0"/>
              </a:rPr>
              <a:t>сумму</a:t>
            </a:r>
            <a:endParaRPr lang="ru-RU" dirty="0">
              <a:solidFill>
                <a:srgbClr val="256536"/>
              </a:solidFill>
              <a:latin typeface="Bahnschrif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795" y="0"/>
            <a:ext cx="1049337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1" y="100256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5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08520" y="-27384"/>
            <a:ext cx="9252520" cy="3645024"/>
          </a:xfrm>
          <a:prstGeom prst="rect">
            <a:avLst/>
          </a:prstGeom>
          <a:solidFill>
            <a:srgbClr val="A1BC7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9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108520" y="0"/>
            <a:ext cx="1584176" cy="6858000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108520" y="-27384"/>
            <a:ext cx="1368152" cy="6885384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02940"/>
            <a:ext cx="7051134" cy="13155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ctr"/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1  Создание условий для демографической стабилизации муниципального района</a:t>
            </a:r>
            <a:endParaRPr lang="ru-RU" sz="2400" i="1" dirty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396" y="1735452"/>
            <a:ext cx="3852678" cy="4357844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653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4008" y="1735452"/>
            <a:ext cx="3960440" cy="4357843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6536"/>
              </a:solidFill>
            </a:endParaRPr>
          </a:p>
        </p:txBody>
      </p:sp>
      <p:pic>
        <p:nvPicPr>
          <p:cNvPr id="14" name="Picture 2" descr="https://sun9-70.userapi.com/impf/c846420/v846420473/144ca4/s7hW3jVwmRA.jpg?size=1200x800&amp;quality=96&amp;sign=a3ce4a118448d5d7270d12cf700b4d63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1" b="20348"/>
          <a:stretch/>
        </p:blipFill>
        <p:spPr bwMode="auto">
          <a:xfrm>
            <a:off x="4760635" y="1824224"/>
            <a:ext cx="3727185" cy="165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3528" y="3754112"/>
            <a:ext cx="3686915" cy="1933490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 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За период 2018-2022г. труженикам тыла, вдовам ВОВ, ветеранам боевых действий приобретено 10 квартир на сумму </a:t>
            </a:r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10 млн.378 </a:t>
            </a:r>
            <a:r>
              <a:rPr lang="ru-RU" sz="1600" b="1" dirty="0" err="1" smtClean="0">
                <a:solidFill>
                  <a:srgbClr val="256536"/>
                </a:solidFill>
                <a:latin typeface="Bahnschrift" pitchFamily="34" charset="0"/>
              </a:rPr>
              <a:t>тыс.руб</a:t>
            </a:r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.</a:t>
            </a:r>
            <a:endParaRPr lang="ru-RU" sz="1600" dirty="0" smtClean="0">
              <a:solidFill>
                <a:srgbClr val="256536"/>
              </a:solidFill>
              <a:latin typeface="Bahnschrift" pitchFamily="34" charset="0"/>
            </a:endParaRPr>
          </a:p>
          <a:p>
            <a:pPr algn="ctr"/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Общий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размер социальных выплат 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составил </a:t>
            </a:r>
            <a:r>
              <a:rPr lang="ru-RU" sz="1600" b="1" dirty="0">
                <a:solidFill>
                  <a:srgbClr val="256536"/>
                </a:solidFill>
                <a:latin typeface="Bahnschrift" pitchFamily="34" charset="0"/>
              </a:rPr>
              <a:t>1 млн</a:t>
            </a:r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. 501 </a:t>
            </a:r>
            <a:r>
              <a:rPr lang="ru-RU" sz="1600" b="1" dirty="0" err="1">
                <a:solidFill>
                  <a:srgbClr val="256536"/>
                </a:solidFill>
                <a:latin typeface="Bahnschrift" pitchFamily="34" charset="0"/>
              </a:rPr>
              <a:t>тыс.руб</a:t>
            </a:r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.,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 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всего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выплату получил 41 человек.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698" y="20001"/>
            <a:ext cx="1049337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9"/>
          <a:stretch/>
        </p:blipFill>
        <p:spPr bwMode="auto">
          <a:xfrm>
            <a:off x="283259" y="1871924"/>
            <a:ext cx="3727185" cy="165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88024" y="3140968"/>
            <a:ext cx="369640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256536"/>
              </a:solidFill>
              <a:latin typeface="Bahnschrift" pitchFamily="34" charset="0"/>
            </a:endParaRPr>
          </a:p>
          <a:p>
            <a:endParaRPr lang="ru-RU" sz="1600" b="1" dirty="0">
              <a:solidFill>
                <a:srgbClr val="256536"/>
              </a:solidFill>
              <a:latin typeface="Bahnschrift" pitchFamily="34" charset="0"/>
            </a:endParaRPr>
          </a:p>
          <a:p>
            <a:endParaRPr lang="ru-RU" sz="1600" b="1" dirty="0" smtClean="0">
              <a:solidFill>
                <a:srgbClr val="256536"/>
              </a:solidFill>
              <a:latin typeface="Bahnschrift" pitchFamily="34" charset="0"/>
            </a:endParaRPr>
          </a:p>
          <a:p>
            <a:endParaRPr lang="ru-RU" sz="1600" b="1" dirty="0">
              <a:solidFill>
                <a:srgbClr val="256536"/>
              </a:solidFill>
              <a:latin typeface="Bahnschrift" pitchFamily="34" charset="0"/>
            </a:endParaRPr>
          </a:p>
          <a:p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Проект </a:t>
            </a:r>
            <a:r>
              <a:rPr lang="ru-RU" sz="1600" b="1" dirty="0">
                <a:solidFill>
                  <a:srgbClr val="256536"/>
                </a:solidFill>
                <a:latin typeface="Bahnschrift" pitchFamily="34" charset="0"/>
              </a:rPr>
              <a:t>«Спорт-норма жизни</a:t>
            </a:r>
            <a:r>
              <a:rPr lang="ru-RU" sz="1600" b="1" dirty="0" smtClean="0">
                <a:solidFill>
                  <a:srgbClr val="256536"/>
                </a:solidFill>
                <a:latin typeface="Bahnschrift" pitchFamily="34" charset="0"/>
              </a:rPr>
              <a:t>»</a:t>
            </a:r>
          </a:p>
          <a:p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Ф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ункционируют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84 единицы спортивных сооружений, в том 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числе: 1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стадион «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Юность», 26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спортивных 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залов, 53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плоскостных спортивных сооружения (площадки и футбольные 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поля), 1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лыжная 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база,</a:t>
            </a:r>
          </a:p>
          <a:p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1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сооружение для стрелковых видов </a:t>
            </a:r>
            <a:r>
              <a:rPr lang="ru-RU" sz="1600" dirty="0" smtClean="0">
                <a:solidFill>
                  <a:srgbClr val="256536"/>
                </a:solidFill>
                <a:latin typeface="Bahnschrift" pitchFamily="34" charset="0"/>
              </a:rPr>
              <a:t>спорта, 3 </a:t>
            </a:r>
            <a:r>
              <a:rPr lang="ru-RU" sz="1600" dirty="0">
                <a:solidFill>
                  <a:srgbClr val="256536"/>
                </a:solidFill>
                <a:latin typeface="Bahnschrift" pitchFamily="34" charset="0"/>
              </a:rPr>
              <a:t>тренажерных зала.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5871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2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CAF0">
                <a:alpha val="42000"/>
                <a:lumMod val="98000"/>
                <a:lumOff val="2000"/>
              </a:srgbClr>
            </a:gs>
            <a:gs pos="35000">
              <a:schemeClr val="tx2">
                <a:lumMod val="40000"/>
                <a:lumOff val="60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4000">
              <a:srgbClr val="FFCC0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8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8520" y="-27384"/>
            <a:ext cx="9252520" cy="3645024"/>
          </a:xfrm>
          <a:prstGeom prst="rect">
            <a:avLst/>
          </a:prstGeom>
          <a:solidFill>
            <a:srgbClr val="A1BC7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108520" y="-27386"/>
            <a:ext cx="1584176" cy="6885386"/>
          </a:xfrm>
          <a:prstGeom prst="rect">
            <a:avLst/>
          </a:prstGeom>
          <a:solidFill>
            <a:srgbClr val="153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4201" y="729487"/>
            <a:ext cx="7994732" cy="5760640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6397" y="257700"/>
            <a:ext cx="6120680" cy="1069268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 algn="ctr"/>
            <a:r>
              <a:rPr lang="ru-RU" sz="2000" b="1" dirty="0" smtClean="0">
                <a:solidFill>
                  <a:srgbClr val="256536"/>
                </a:solidFill>
                <a:latin typeface="Bahnschrift" pitchFamily="34" charset="0"/>
              </a:rPr>
              <a:t>Задача № 2    Устойчивое развитие отраслей социальной сферы, формирующих человеческий капитал.</a:t>
            </a:r>
            <a:endParaRPr lang="ru-RU" sz="2000" dirty="0">
              <a:solidFill>
                <a:srgbClr val="256536"/>
              </a:solidFill>
              <a:latin typeface="Bahnschrif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6453" y="2095514"/>
            <a:ext cx="2727813" cy="3431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rgbClr val="256536"/>
                </a:solidFill>
                <a:latin typeface="Bahnschrift" pitchFamily="34" charset="0"/>
                <a:cs typeface="Times New Roman" pitchFamily="18" charset="0"/>
              </a:rPr>
              <a:t>За 2018-2022 </a:t>
            </a:r>
            <a:r>
              <a:rPr lang="ru-RU" sz="1600" i="1" dirty="0" err="1" smtClean="0">
                <a:solidFill>
                  <a:srgbClr val="256536"/>
                </a:solidFill>
                <a:latin typeface="Bahnschrift" pitchFamily="34" charset="0"/>
                <a:cs typeface="Times New Roman" pitchFamily="18" charset="0"/>
              </a:rPr>
              <a:t>г.г</a:t>
            </a:r>
            <a:r>
              <a:rPr lang="ru-RU" sz="1600" i="1" dirty="0" smtClean="0">
                <a:solidFill>
                  <a:srgbClr val="256536"/>
                </a:solidFill>
                <a:latin typeface="Bahnschrift" pitchFamily="34" charset="0"/>
                <a:cs typeface="Times New Roman" pitchFamily="18" charset="0"/>
              </a:rPr>
              <a:t>. в муниципальном районе </a:t>
            </a:r>
            <a:r>
              <a:rPr lang="ru-RU" sz="1600" i="1" dirty="0" smtClean="0">
                <a:solidFill>
                  <a:srgbClr val="256536"/>
                </a:solidFill>
                <a:latin typeface="Bahnschrift" pitchFamily="34" charset="0"/>
                <a:cs typeface="Times New Roman" pitchFamily="18" charset="0"/>
              </a:rPr>
              <a:t>построено 5 </a:t>
            </a:r>
            <a:r>
              <a:rPr lang="ru-RU" sz="1600" i="1" dirty="0" err="1" smtClean="0">
                <a:solidFill>
                  <a:srgbClr val="256536"/>
                </a:solidFill>
                <a:latin typeface="Bahnschrift" pitchFamily="34" charset="0"/>
                <a:cs typeface="Times New Roman" pitchFamily="18" charset="0"/>
              </a:rPr>
              <a:t>ФАПов</a:t>
            </a:r>
            <a:r>
              <a:rPr lang="ru-RU" sz="1600" i="1" dirty="0" smtClean="0">
                <a:solidFill>
                  <a:srgbClr val="256536"/>
                </a:solidFill>
                <a:latin typeface="Bahnschrift" pitchFamily="34" charset="0"/>
                <a:cs typeface="Times New Roman" pitchFamily="18" charset="0"/>
              </a:rPr>
              <a:t> </a:t>
            </a:r>
            <a:endParaRPr lang="ru-RU" sz="1600" i="1" dirty="0" smtClean="0">
              <a:solidFill>
                <a:srgbClr val="256536"/>
              </a:solidFill>
              <a:latin typeface="Bahnschrift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rgbClr val="256536"/>
                </a:solidFill>
                <a:latin typeface="Bahnschrift" pitchFamily="34" charset="0"/>
                <a:cs typeface="Times New Roman" pitchFamily="18" charset="0"/>
              </a:rPr>
              <a:t>и 1 </a:t>
            </a:r>
            <a:r>
              <a:rPr lang="ru-RU" sz="1600" i="1" dirty="0" smtClean="0">
                <a:solidFill>
                  <a:srgbClr val="256536"/>
                </a:solidFill>
                <a:latin typeface="Bahnschrift" pitchFamily="34" charset="0"/>
                <a:cs typeface="Times New Roman" pitchFamily="18" charset="0"/>
              </a:rPr>
              <a:t>ОВОП , произведён капитальный </a:t>
            </a:r>
            <a:r>
              <a:rPr lang="ru-RU" sz="1600" i="1" dirty="0" smtClean="0">
                <a:solidFill>
                  <a:srgbClr val="256536"/>
                </a:solidFill>
                <a:latin typeface="Bahnschrift" pitchFamily="34" charset="0"/>
                <a:cs typeface="Times New Roman" pitchFamily="18" charset="0"/>
              </a:rPr>
              <a:t>ремонт взрослой </a:t>
            </a:r>
            <a:r>
              <a:rPr lang="ru-RU" sz="1600" i="1" dirty="0" smtClean="0">
                <a:solidFill>
                  <a:srgbClr val="256536"/>
                </a:solidFill>
                <a:latin typeface="Bahnschrift" pitchFamily="34" charset="0"/>
                <a:cs typeface="Times New Roman" pitchFamily="18" charset="0"/>
              </a:rPr>
              <a:t> и детской поликлиник,.</a:t>
            </a:r>
            <a:endParaRPr lang="ru-RU" sz="1600" i="1" dirty="0">
              <a:solidFill>
                <a:srgbClr val="256536"/>
              </a:solidFill>
              <a:latin typeface="Bahnschrift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400" b="1" i="1" dirty="0"/>
          </a:p>
        </p:txBody>
      </p:sp>
      <p:sp>
        <p:nvSpPr>
          <p:cNvPr id="17" name="Овал 16"/>
          <p:cNvSpPr/>
          <p:nvPr/>
        </p:nvSpPr>
        <p:spPr>
          <a:xfrm>
            <a:off x="4860032" y="2060848"/>
            <a:ext cx="2684908" cy="2684908"/>
          </a:xfrm>
          <a:prstGeom prst="ellipse">
            <a:avLst/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 descr="F:\Наташенька\фап фап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18" b="3865"/>
          <a:stretch/>
        </p:blipFill>
        <p:spPr bwMode="auto">
          <a:xfrm>
            <a:off x="5919671" y="2674208"/>
            <a:ext cx="2376263" cy="133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00" y="-589"/>
            <a:ext cx="1051562" cy="850394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>
            <a:endCxn id="21" idx="2"/>
          </p:cNvCxnSpPr>
          <p:nvPr/>
        </p:nvCxnSpPr>
        <p:spPr>
          <a:xfrm>
            <a:off x="683568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-108520" y="5517232"/>
            <a:ext cx="9252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" y="20212"/>
            <a:ext cx="820173" cy="921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68" y="3609807"/>
            <a:ext cx="2356482" cy="1403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00" y="4476344"/>
            <a:ext cx="2463534" cy="1245237"/>
          </a:xfrm>
          <a:prstGeom prst="rect">
            <a:avLst/>
          </a:prstGeom>
        </p:spPr>
      </p:pic>
      <p:pic>
        <p:nvPicPr>
          <p:cNvPr id="12" name="Picture 2" descr="F:\Наташенька\здравоохранение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" b="17309"/>
          <a:stretch/>
        </p:blipFill>
        <p:spPr bwMode="auto">
          <a:xfrm>
            <a:off x="3874786" y="1697646"/>
            <a:ext cx="2376263" cy="122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25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1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108521" y="-27385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-108520" y="-27384"/>
            <a:ext cx="1368152" cy="6885384"/>
          </a:xfrm>
          <a:prstGeom prst="rect">
            <a:avLst/>
          </a:prstGeom>
          <a:solidFill>
            <a:srgbClr val="1C4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08520" y="260648"/>
            <a:ext cx="9252520" cy="3384376"/>
          </a:xfrm>
          <a:prstGeom prst="rect">
            <a:avLst/>
          </a:prstGeom>
          <a:solidFill>
            <a:srgbClr val="A1BC7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620688"/>
            <a:ext cx="7560840" cy="5400600"/>
          </a:xfrm>
          <a:prstGeom prst="rect">
            <a:avLst/>
          </a:prstGeom>
          <a:gradFill>
            <a:gsLst>
              <a:gs pos="48000">
                <a:srgbClr val="A7CAF0">
                  <a:lumMod val="98000"/>
                  <a:lumOff val="2000"/>
                  <a:alpha val="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04664"/>
            <a:ext cx="7560840" cy="1285292"/>
          </a:xfrm>
          <a:prstGeom prst="rect">
            <a:avLst/>
          </a:prstGeom>
          <a:gradFill>
            <a:gsLst>
              <a:gs pos="0">
                <a:srgbClr val="A7CAF0">
                  <a:alpha val="42000"/>
                  <a:lumMod val="98000"/>
                  <a:lumOff val="2000"/>
                </a:srgbClr>
              </a:gs>
              <a:gs pos="35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 algn="ctr"/>
            <a:r>
              <a:rPr lang="ru-RU" sz="20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2      Устойчивое развитие отраслей </a:t>
            </a:r>
          </a:p>
          <a:p>
            <a:pPr algn="ctr"/>
            <a:r>
              <a:rPr lang="ru-RU" sz="20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сферы, формирующих человеческий </a:t>
            </a:r>
          </a:p>
          <a:p>
            <a:pPr algn="ctr"/>
            <a:r>
              <a:rPr lang="ru-RU" sz="2000" b="1" i="1" dirty="0" smtClean="0">
                <a:solidFill>
                  <a:srgbClr val="2565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</a:t>
            </a:r>
            <a:endParaRPr lang="ru-RU" sz="2000" i="1" dirty="0">
              <a:solidFill>
                <a:srgbClr val="2565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четверенная стрелка 10"/>
          <p:cNvSpPr/>
          <p:nvPr/>
        </p:nvSpPr>
        <p:spPr>
          <a:xfrm>
            <a:off x="1475656" y="1844824"/>
            <a:ext cx="5832648" cy="3528392"/>
          </a:xfrm>
          <a:prstGeom prst="quadArrow">
            <a:avLst>
              <a:gd name="adj1" fmla="val 5910"/>
              <a:gd name="adj2" fmla="val 2955"/>
              <a:gd name="adj3" fmla="val 22204"/>
            </a:avLst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87824" y="2708920"/>
            <a:ext cx="2808312" cy="1656184"/>
          </a:xfrm>
          <a:prstGeom prst="roundRect">
            <a:avLst/>
          </a:prstGeom>
          <a:solidFill>
            <a:srgbClr val="628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ahnschrift" pitchFamily="34" charset="0"/>
                <a:cs typeface="Times New Roman" pitchFamily="18" charset="0"/>
              </a:rPr>
              <a:t>Муниципальная программа «Создание условий для оказания медицинской помощи населению муниципального района Борский на 2010-2020 годы» </a:t>
            </a:r>
            <a:endParaRPr lang="ru-RU" sz="1400" dirty="0">
              <a:solidFill>
                <a:schemeClr val="bg1"/>
              </a:solidFill>
              <a:latin typeface="Bahnschrift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43608" y="2708920"/>
            <a:ext cx="1728192" cy="1656184"/>
          </a:xfrm>
          <a:prstGeom prst="roundRect">
            <a:avLst/>
          </a:prstGeom>
          <a:solidFill>
            <a:srgbClr val="819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1C2412"/>
                </a:solidFill>
                <a:latin typeface="Bahnschrift" pitchFamily="34" charset="0"/>
                <a:cs typeface="Times New Roman" pitchFamily="18" charset="0"/>
              </a:rPr>
              <a:t>Приобретение жилых помещений для предоставления врачам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87824" y="1844824"/>
            <a:ext cx="2808312" cy="720080"/>
          </a:xfrm>
          <a:prstGeom prst="roundRect">
            <a:avLst/>
          </a:prstGeom>
          <a:solidFill>
            <a:srgbClr val="819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1C2412"/>
                </a:solidFill>
                <a:latin typeface="Bahnschrift" pitchFamily="34" charset="0"/>
                <a:cs typeface="Times New Roman" pitchFamily="18" charset="0"/>
              </a:rPr>
              <a:t>Поощрение медицинских работников наградами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012160" y="2708920"/>
            <a:ext cx="1872208" cy="1656184"/>
          </a:xfrm>
          <a:prstGeom prst="roundRect">
            <a:avLst/>
          </a:prstGeom>
          <a:solidFill>
            <a:srgbClr val="819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1C2412"/>
                </a:solidFill>
                <a:latin typeface="Bahnschrift" pitchFamily="34" charset="0"/>
                <a:cs typeface="Times New Roman" pitchFamily="18" charset="0"/>
              </a:rPr>
              <a:t>Е</a:t>
            </a:r>
            <a:r>
              <a:rPr lang="ru-RU" sz="1400" dirty="0" smtClean="0">
                <a:solidFill>
                  <a:srgbClr val="1C2412"/>
                </a:solidFill>
                <a:latin typeface="Bahnschrift" pitchFamily="34" charset="0"/>
                <a:cs typeface="Times New Roman" pitchFamily="18" charset="0"/>
              </a:rPr>
              <a:t>диновременное пособие врачам при трудоустройстве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987824" y="4509120"/>
            <a:ext cx="2808312" cy="1008112"/>
          </a:xfrm>
          <a:prstGeom prst="roundRect">
            <a:avLst/>
          </a:prstGeom>
          <a:solidFill>
            <a:srgbClr val="819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1C2412"/>
                </a:solidFill>
                <a:latin typeface="Bahnschrift" pitchFamily="34" charset="0"/>
                <a:cs typeface="Times New Roman" pitchFamily="18" charset="0"/>
              </a:rPr>
              <a:t>К</a:t>
            </a:r>
            <a:r>
              <a:rPr lang="ru-RU" sz="1400" dirty="0" smtClean="0">
                <a:solidFill>
                  <a:srgbClr val="1C2412"/>
                </a:solidFill>
                <a:latin typeface="Bahnschrift" pitchFamily="34" charset="0"/>
                <a:cs typeface="Times New Roman" pitchFamily="18" charset="0"/>
              </a:rPr>
              <a:t>омпенсация медицинским работникам за </a:t>
            </a:r>
            <a:r>
              <a:rPr lang="ru-RU" sz="1400" dirty="0" err="1" smtClean="0">
                <a:solidFill>
                  <a:srgbClr val="1C2412"/>
                </a:solidFill>
                <a:latin typeface="Bahnschrift" pitchFamily="34" charset="0"/>
                <a:cs typeface="Times New Roman" pitchFamily="18" charset="0"/>
              </a:rPr>
              <a:t>найм</a:t>
            </a:r>
            <a:r>
              <a:rPr lang="ru-RU" sz="1400" dirty="0" smtClean="0">
                <a:solidFill>
                  <a:srgbClr val="1C2412"/>
                </a:solidFill>
                <a:latin typeface="Bahnschrift" pitchFamily="34" charset="0"/>
                <a:cs typeface="Times New Roman" pitchFamily="18" charset="0"/>
              </a:rPr>
              <a:t> жилья в размере 2000 рублей ежемесячно </a:t>
            </a:r>
            <a:endParaRPr lang="ru-RU" sz="1400" dirty="0">
              <a:solidFill>
                <a:srgbClr val="1C2412"/>
              </a:solidFill>
              <a:latin typeface="Bahnschrift" pitchFamily="34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52" y="-24534"/>
            <a:ext cx="1051562" cy="85039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75508" y="6111298"/>
            <a:ext cx="9252520" cy="45719"/>
          </a:xfrm>
          <a:prstGeom prst="rect">
            <a:avLst/>
          </a:prstGeom>
          <a:solidFill>
            <a:srgbClr val="A1B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68025" y="0"/>
            <a:ext cx="127511" cy="6858000"/>
          </a:xfrm>
          <a:prstGeom prst="rect">
            <a:avLst/>
          </a:prstGeom>
          <a:solidFill>
            <a:srgbClr val="A1B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" y="105780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7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</p:txBody>
      </p:sp>
      <p:pic>
        <p:nvPicPr>
          <p:cNvPr id="20" name="Picture 7" descr="C:\Users\Анна\Desktop\Новая папка\20210808_134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 b="3415"/>
          <a:stretch/>
        </p:blipFill>
        <p:spPr bwMode="auto">
          <a:xfrm>
            <a:off x="-89033" y="188640"/>
            <a:ext cx="925252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27784" y="980728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980728"/>
            <a:ext cx="576064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668143"/>
              </a:solidFill>
              <a:latin typeface="Bahnschrift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980728"/>
            <a:ext cx="58326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668143"/>
              </a:solidFill>
              <a:latin typeface="Bahnschrift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08520" y="-27384"/>
            <a:ext cx="9252520" cy="831032"/>
          </a:xfrm>
          <a:prstGeom prst="rect">
            <a:avLst/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08520" y="2636912"/>
            <a:ext cx="9252520" cy="2376264"/>
          </a:xfrm>
          <a:prstGeom prst="rect">
            <a:avLst/>
          </a:prstGeom>
          <a:solidFill>
            <a:srgbClr val="466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763688" y="1497093"/>
            <a:ext cx="7128792" cy="3246826"/>
          </a:xfrm>
          <a:prstGeom prst="rect">
            <a:avLst/>
          </a:prstGeom>
          <a:gradFill>
            <a:gsLst>
              <a:gs pos="48000">
                <a:srgbClr val="A7CAF0">
                  <a:lumMod val="98000"/>
                  <a:lumOff val="2000"/>
                  <a:alpha val="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89033" y="0"/>
            <a:ext cx="9238151" cy="1473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06535" y="116632"/>
            <a:ext cx="7393308" cy="1282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2018 по </a:t>
            </a:r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</a:p>
          <a:p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ремонт учреждений в сфере образования </a:t>
            </a:r>
          </a:p>
          <a:p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 </a:t>
            </a:r>
            <a:r>
              <a:rPr lang="ru-RU" sz="2400" b="1" i="1" dirty="0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млн.002 </a:t>
            </a:r>
            <a:r>
              <a:rPr lang="ru-RU" sz="2400" b="1" i="1" dirty="0" err="1" smtClean="0">
                <a:solidFill>
                  <a:srgbClr val="1C2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2400" b="1" i="1" dirty="0">
              <a:solidFill>
                <a:srgbClr val="1C2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-108520" y="6026968"/>
            <a:ext cx="9252520" cy="831032"/>
          </a:xfrm>
          <a:prstGeom prst="rect">
            <a:avLst/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12586" y="3429000"/>
            <a:ext cx="6951702" cy="3429000"/>
          </a:xfrm>
          <a:prstGeom prst="rect">
            <a:avLst/>
          </a:prstGeom>
          <a:gradFill>
            <a:gsLst>
              <a:gs pos="48000">
                <a:srgbClr val="A7CAF0">
                  <a:lumMod val="98000"/>
                  <a:lumOff val="2000"/>
                  <a:alpha val="0"/>
                </a:srgbClr>
              </a:gs>
              <a:gs pos="36000">
                <a:schemeClr val="tx2">
                  <a:lumMod val="40000"/>
                  <a:lumOff val="60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4000">
                <a:srgbClr val="FFCC00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F:\Наташенька\БСШ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40"/>
            <a:ext cx="6552728" cy="17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Наташенька\БСШ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7" y="4437112"/>
            <a:ext cx="6264697" cy="18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91880" y="1628800"/>
            <a:ext cx="526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itchFamily="18" charset="0"/>
              </a:rPr>
              <a:t>ГБОУ СОШ № 1 «ОЦ»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itchFamily="18" charset="0"/>
              </a:rPr>
              <a:t>с.Борское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7139" y="4005064"/>
            <a:ext cx="577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itchFamily="18" charset="0"/>
              </a:rPr>
              <a:t>ГБОУ СОШ № 2 «ОЦ»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itchFamily="18" charset="0"/>
              </a:rPr>
              <a:t>с.Борское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itchFamily="34" charset="0"/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331" y="-6812"/>
            <a:ext cx="1005181" cy="83019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-128008" y="6586500"/>
            <a:ext cx="9252520" cy="82860"/>
          </a:xfrm>
          <a:prstGeom prst="rect">
            <a:avLst/>
          </a:prstGeom>
          <a:solidFill>
            <a:srgbClr val="BBC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" y="98130"/>
            <a:ext cx="820173" cy="9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7176</TotalTime>
  <Words>1637</Words>
  <Application>Microsoft Office PowerPoint</Application>
  <PresentationFormat>Экран (4:3)</PresentationFormat>
  <Paragraphs>302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Bahnschrift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Народные самодеятельные коллективы муниципального района Борский</vt:lpstr>
      <vt:lpstr>Реализация НП Культура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186</cp:revision>
  <cp:lastPrinted>2022-09-26T10:46:55Z</cp:lastPrinted>
  <dcterms:created xsi:type="dcterms:W3CDTF">2021-08-05T07:56:53Z</dcterms:created>
  <dcterms:modified xsi:type="dcterms:W3CDTF">2023-07-31T07:25:52Z</dcterms:modified>
</cp:coreProperties>
</file>